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57" r:id="rId3"/>
    <p:sldId id="259" r:id="rId4"/>
    <p:sldId id="267" r:id="rId5"/>
    <p:sldId id="266" r:id="rId6"/>
    <p:sldId id="258" r:id="rId7"/>
    <p:sldId id="261" r:id="rId8"/>
    <p:sldId id="262" r:id="rId9"/>
    <p:sldId id="263" r:id="rId10"/>
    <p:sldId id="264" r:id="rId11"/>
    <p:sldId id="265" r:id="rId12"/>
  </p:sldIdLst>
  <p:sldSz cx="9144000" cy="6858000" type="screen4x3"/>
  <p:notesSz cx="6858000" cy="9144000"/>
  <p:embeddedFontLst>
    <p:embeddedFont>
      <p:font typeface="Century Gothic" panose="020B0502020202020204" pitchFamily="34" charset="0"/>
      <p:regular r:id="rId14"/>
      <p:bold r:id="rId15"/>
      <p:italic r:id="rId16"/>
      <p:boldItalic r:id="rId17"/>
    </p:embeddedFont>
    <p:embeddedFont>
      <p:font typeface="Garamond" panose="02020404030301010803" pitchFamily="18" charset="0"/>
      <p:regular r:id="rId18"/>
      <p:bold r:id="rId19"/>
      <p:italic r:id="rId20"/>
    </p:embeddedFont>
    <p:embeddedFont>
      <p:font typeface="Palatino Linotype" panose="02040502050505030304" pitchFamily="18" charset="0"/>
      <p:regular r:id="rId21"/>
      <p:bold r:id="rId22"/>
      <p:italic r:id="rId23"/>
      <p:boldItalic r:id="rId24"/>
    </p:embeddedFont>
    <p:embeddedFont>
      <p:font typeface="Balthazar" panose="020B0604020202020204" charset="0"/>
      <p:regular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sv-SE" sz="1200" b="0" i="0" u="none" strike="noStrike" cap="none">
                <a:solidFill>
                  <a:schemeClr val="dk1"/>
                </a:solidFill>
                <a:latin typeface="Calibri"/>
                <a:ea typeface="Calibri"/>
                <a:cs typeface="Calibri"/>
                <a:sym typeface="Calibri"/>
              </a:rPr>
              <a:t>‹#›</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250565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sv-SE" sz="1200" b="0" i="0" u="none" strike="noStrike" cap="none">
                <a:solidFill>
                  <a:schemeClr val="dk1"/>
                </a:solidFill>
                <a:latin typeface="Calibri"/>
                <a:ea typeface="Calibri"/>
                <a:cs typeface="Calibri"/>
                <a:sym typeface="Calibri"/>
              </a:rPr>
              <a:t>1</a:t>
            </a:fld>
            <a:endParaRPr lang="sv-SE"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59" name="Shape 1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sv-SE" sz="1200">
                <a:solidFill>
                  <a:schemeClr val="dk1"/>
                </a:solidFill>
                <a:latin typeface="Calibri"/>
                <a:ea typeface="Calibri"/>
                <a:cs typeface="Calibri"/>
                <a:sym typeface="Calibri"/>
              </a:rPr>
              <a:t>11</a:t>
            </a:fld>
            <a:endParaRPr lang="sv-SE"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94" name="Shape 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sv-SE" sz="1200" b="0" i="0" u="none" strike="noStrike" cap="none">
                <a:solidFill>
                  <a:schemeClr val="dk1"/>
                </a:solidFill>
                <a:latin typeface="Calibri"/>
                <a:ea typeface="Calibri"/>
                <a:cs typeface="Calibri"/>
                <a:sym typeface="Calibri"/>
              </a:rPr>
              <a:t>2</a:t>
            </a:fld>
            <a:endParaRPr lang="sv-SE"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sv-SE" sz="1200">
                <a:solidFill>
                  <a:schemeClr val="dk1"/>
                </a:solidFill>
                <a:latin typeface="Calibri"/>
                <a:ea typeface="Calibri"/>
                <a:cs typeface="Calibri"/>
                <a:sym typeface="Calibri"/>
              </a:rPr>
              <a:t>3</a:t>
            </a:fld>
            <a:endParaRPr lang="sv-SE"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16" name="Shape 1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sv-SE" sz="1200">
                <a:solidFill>
                  <a:schemeClr val="dk1"/>
                </a:solidFill>
                <a:latin typeface="Calibri"/>
                <a:ea typeface="Calibri"/>
                <a:cs typeface="Calibri"/>
                <a:sym typeface="Calibri"/>
              </a:rPr>
              <a:t>4</a:t>
            </a:fld>
            <a:endParaRPr lang="sv-SE"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sv-SE" sz="1200" b="0" i="0" u="none" strike="noStrike" cap="none">
                <a:solidFill>
                  <a:schemeClr val="dk1"/>
                </a:solidFill>
                <a:latin typeface="Calibri"/>
                <a:ea typeface="Calibri"/>
                <a:cs typeface="Calibri"/>
                <a:sym typeface="Calibri"/>
              </a:rPr>
              <a:t>6</a:t>
            </a:fld>
            <a:endParaRPr lang="sv-SE"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27" name="Shape 1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sv-SE" sz="1200">
                <a:solidFill>
                  <a:schemeClr val="dk1"/>
                </a:solidFill>
                <a:latin typeface="Calibri"/>
                <a:ea typeface="Calibri"/>
                <a:cs typeface="Calibri"/>
                <a:sym typeface="Calibri"/>
              </a:rPr>
              <a:t>7</a:t>
            </a:fld>
            <a:endParaRPr lang="sv-SE"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35" name="Shape 1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sv-SE" sz="1200">
                <a:solidFill>
                  <a:schemeClr val="dk1"/>
                </a:solidFill>
                <a:latin typeface="Calibri"/>
                <a:ea typeface="Calibri"/>
                <a:cs typeface="Calibri"/>
                <a:sym typeface="Calibri"/>
              </a:rPr>
              <a:t>8</a:t>
            </a:fld>
            <a:endParaRPr lang="sv-SE"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43" name="Shape 14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sv-SE" sz="1200">
                <a:solidFill>
                  <a:schemeClr val="dk1"/>
                </a:solidFill>
                <a:latin typeface="Calibri"/>
                <a:ea typeface="Calibri"/>
                <a:cs typeface="Calibri"/>
                <a:sym typeface="Calibri"/>
              </a:rPr>
              <a:t>9</a:t>
            </a:fld>
            <a:endParaRPr lang="sv-SE"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51" name="Shape 1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sv-SE" sz="1200">
                <a:solidFill>
                  <a:schemeClr val="dk1"/>
                </a:solidFill>
                <a:latin typeface="Calibri"/>
                <a:ea typeface="Calibri"/>
                <a:cs typeface="Calibri"/>
                <a:sym typeface="Calibri"/>
              </a:rPr>
              <a:t>10</a:t>
            </a:fld>
            <a:endParaRPr lang="sv-SE"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sv-SE" smtClean="0"/>
              <a:t>Klicka här för att ändra format</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7" name="Date Placeholder 6"/>
          <p:cNvSpPr>
            <a:spLocks noGrp="1"/>
          </p:cNvSpPr>
          <p:nvPr>
            <p:ph type="dt" sz="half" idx="10"/>
          </p:nvPr>
        </p:nvSpPr>
        <p:spPr/>
        <p:txBody>
          <a:bodyPr/>
          <a:lstStyle/>
          <a:p>
            <a:endParaRPr lang="sv-SE"/>
          </a:p>
        </p:txBody>
      </p:sp>
      <p:sp>
        <p:nvSpPr>
          <p:cNvPr id="8" name="Slide Number Placeholder 7"/>
          <p:cNvSpPr>
            <a:spLocks noGrp="1"/>
          </p:cNvSpPr>
          <p:nvPr>
            <p:ph type="sldNum" sz="quarter" idx="11"/>
          </p:nvPr>
        </p:nvSpPr>
        <p:spPr/>
        <p:txBody>
          <a:bodyPr/>
          <a:lstStyle/>
          <a:p>
            <a:pPr marL="0" marR="0" lvl="0" indent="0" algn="r" rtl="0">
              <a:spcBef>
                <a:spcPts val="0"/>
              </a:spcBef>
              <a:spcAft>
                <a:spcPts val="0"/>
              </a:spcAft>
              <a:buSzPct val="25000"/>
              <a:buNone/>
            </a:pPr>
            <a:fld id="{00000000-1234-1234-1234-123412341234}" type="slidenum">
              <a:rPr lang="sv-SE" sz="1200" b="0" i="0" u="none" strike="noStrike" cap="none" smtClean="0">
                <a:solidFill>
                  <a:srgbClr val="888888"/>
                </a:solidFill>
                <a:latin typeface="Calibri"/>
                <a:ea typeface="Calibri"/>
                <a:cs typeface="Calibri"/>
                <a:sym typeface="Calibri"/>
              </a:rPr>
              <a:t>‹#›</a:t>
            </a:fld>
            <a:endParaRPr lang="sv-SE" sz="1200" b="0" i="0" u="none" strike="noStrike" cap="none">
              <a:solidFill>
                <a:srgbClr val="888888"/>
              </a:solidFill>
              <a:latin typeface="Calibri"/>
              <a:ea typeface="Calibri"/>
              <a:cs typeface="Calibri"/>
              <a:sym typeface="Calibri"/>
            </a:endParaRPr>
          </a:p>
        </p:txBody>
      </p:sp>
      <p:sp>
        <p:nvSpPr>
          <p:cNvPr id="9" name="Footer Placeholder 8"/>
          <p:cNvSpPr>
            <a:spLocks noGrp="1"/>
          </p:cNvSpPr>
          <p:nvPr>
            <p:ph type="ftr" sz="quarter" idx="12"/>
          </p:nvPr>
        </p:nvSpPr>
        <p:spPr/>
        <p:txBody>
          <a:bodyPr/>
          <a:lstStyle/>
          <a:p>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sv-SE" sz="1200" smtClean="0">
                <a:solidFill>
                  <a:srgbClr val="888888"/>
                </a:solidFill>
                <a:latin typeface="Calibri"/>
                <a:ea typeface="Calibri"/>
                <a:cs typeface="Calibri"/>
                <a:sym typeface="Calibri"/>
              </a:rPr>
              <a:t>‹#›</a:t>
            </a:fld>
            <a:endParaRPr lang="sv-SE"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sv-SE" sz="1200" smtClean="0">
                <a:solidFill>
                  <a:srgbClr val="888888"/>
                </a:solidFill>
                <a:latin typeface="Calibri"/>
                <a:ea typeface="Calibri"/>
                <a:cs typeface="Calibri"/>
                <a:sym typeface="Calibri"/>
              </a:rPr>
              <a:t>‹#›</a:t>
            </a:fld>
            <a:endParaRPr lang="sv-SE"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sv-SE" sz="1200" b="0" i="0" u="none" strike="noStrike" cap="none" smtClean="0">
                <a:solidFill>
                  <a:srgbClr val="888888"/>
                </a:solidFill>
                <a:latin typeface="Calibri"/>
                <a:ea typeface="Calibri"/>
                <a:cs typeface="Calibri"/>
                <a:sym typeface="Calibri"/>
              </a:rPr>
              <a:t>‹#›</a:t>
            </a:fld>
            <a:endParaRPr lang="sv-SE"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sv-SE" smtClean="0"/>
              <a:t>Klicka här för att ändra format</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sv-SE" sz="1200" smtClean="0">
                <a:solidFill>
                  <a:srgbClr val="888888"/>
                </a:solidFill>
                <a:latin typeface="Calibri"/>
                <a:ea typeface="Calibri"/>
                <a:cs typeface="Calibri"/>
                <a:sym typeface="Calibri"/>
              </a:rPr>
              <a:t>‹#›</a:t>
            </a:fld>
            <a:endParaRPr lang="sv-SE" sz="1200">
              <a:solidFill>
                <a:srgbClr val="888888"/>
              </a:solidFill>
              <a:latin typeface="Calibri"/>
              <a:ea typeface="Calibri"/>
              <a:cs typeface="Calibri"/>
              <a:sym typeface="Calibri"/>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5" name="Date Placeholder 4"/>
          <p:cNvSpPr>
            <a:spLocks noGrp="1"/>
          </p:cNvSpPr>
          <p:nvPr>
            <p:ph type="dt" sz="half" idx="10"/>
          </p:nvPr>
        </p:nvSpPr>
        <p:spPr/>
        <p:txBody>
          <a:bodyPr/>
          <a:lstStyle/>
          <a:p>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sv-SE" sz="1200" smtClean="0">
                <a:solidFill>
                  <a:srgbClr val="888888"/>
                </a:solidFill>
                <a:latin typeface="Calibri"/>
                <a:ea typeface="Calibri"/>
                <a:cs typeface="Calibri"/>
                <a:sym typeface="Calibri"/>
              </a:rPr>
              <a:t>‹#›</a:t>
            </a:fld>
            <a:endParaRPr lang="sv-SE" sz="1200">
              <a:solidFill>
                <a:srgbClr val="888888"/>
              </a:solidFill>
              <a:latin typeface="Calibri"/>
              <a:ea typeface="Calibri"/>
              <a:cs typeface="Calibri"/>
              <a:sym typeface="Calibri"/>
            </a:endParaRPr>
          </a:p>
        </p:txBody>
      </p:sp>
      <p:sp>
        <p:nvSpPr>
          <p:cNvPr id="9" name="Content Placeholder 8"/>
          <p:cNvSpPr>
            <a:spLocks noGrp="1"/>
          </p:cNvSpPr>
          <p:nvPr>
            <p:ph sz="quarter" idx="13"/>
          </p:nvPr>
        </p:nvSpPr>
        <p:spPr>
          <a:xfrm>
            <a:off x="365760" y="1600200"/>
            <a:ext cx="4041648" cy="452628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7" name="Date Placeholder 6"/>
          <p:cNvSpPr>
            <a:spLocks noGrp="1"/>
          </p:cNvSpPr>
          <p:nvPr>
            <p:ph type="dt" sz="half" idx="10"/>
          </p:nvPr>
        </p:nvSpPr>
        <p:spPr/>
        <p:txBody>
          <a:bodyPr/>
          <a:lstStyle/>
          <a:p>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sv-SE" sz="1200" smtClean="0">
                <a:solidFill>
                  <a:srgbClr val="888888"/>
                </a:solidFill>
                <a:latin typeface="Calibri"/>
                <a:ea typeface="Calibri"/>
                <a:cs typeface="Calibri"/>
                <a:sym typeface="Calibri"/>
              </a:rPr>
              <a:t>‹#›</a:t>
            </a:fld>
            <a:endParaRPr lang="sv-SE" sz="1200">
              <a:solidFill>
                <a:srgbClr val="888888"/>
              </a:solidFill>
              <a:latin typeface="Calibri"/>
              <a:ea typeface="Calibri"/>
              <a:cs typeface="Calibri"/>
              <a:sym typeface="Calibri"/>
            </a:endParaRPr>
          </a:p>
        </p:txBody>
      </p:sp>
      <p:sp>
        <p:nvSpPr>
          <p:cNvPr id="11" name="Content Placeholder 10"/>
          <p:cNvSpPr>
            <a:spLocks noGrp="1"/>
          </p:cNvSpPr>
          <p:nvPr>
            <p:ph sz="quarter" idx="13"/>
          </p:nvPr>
        </p:nvSpPr>
        <p:spPr>
          <a:xfrm>
            <a:off x="457200" y="2212848"/>
            <a:ext cx="4041648" cy="391363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sv-SE" sz="1200" b="0" i="0" u="none" strike="noStrike" cap="none" smtClean="0">
                <a:solidFill>
                  <a:srgbClr val="888888"/>
                </a:solidFill>
                <a:latin typeface="Calibri"/>
                <a:ea typeface="Calibri"/>
                <a:cs typeface="Calibri"/>
                <a:sym typeface="Calibri"/>
              </a:rPr>
              <a:t>‹#›</a:t>
            </a:fld>
            <a:endParaRPr lang="sv-SE"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sv-SE" sz="1200" smtClean="0">
                <a:solidFill>
                  <a:srgbClr val="888888"/>
                </a:solidFill>
                <a:latin typeface="Calibri"/>
                <a:ea typeface="Calibri"/>
                <a:cs typeface="Calibri"/>
                <a:sym typeface="Calibri"/>
              </a:rPr>
              <a:t>‹#›</a:t>
            </a:fld>
            <a:endParaRPr lang="sv-SE"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sv-SE" smtClean="0"/>
              <a:t>Klicka här för att ändra format</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sv-SE" sz="1200" smtClean="0">
                <a:solidFill>
                  <a:srgbClr val="888888"/>
                </a:solidFill>
                <a:latin typeface="Calibri"/>
                <a:ea typeface="Calibri"/>
                <a:cs typeface="Calibri"/>
                <a:sym typeface="Calibri"/>
              </a:rPr>
              <a:t>‹#›</a:t>
            </a:fld>
            <a:endParaRPr lang="sv-SE"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sv-SE" smtClean="0"/>
              <a:t>Klicka här för att ändra format</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pPr marL="0" marR="0" lvl="0" indent="0" algn="r" rtl="0">
              <a:spcBef>
                <a:spcPts val="0"/>
              </a:spcBef>
              <a:spcAft>
                <a:spcPts val="0"/>
              </a:spcAft>
              <a:buSzPct val="25000"/>
              <a:buNone/>
            </a:pPr>
            <a:fld id="{00000000-1234-1234-1234-123412341234}" type="slidenum">
              <a:rPr lang="sv-SE" sz="1200" smtClean="0">
                <a:solidFill>
                  <a:srgbClr val="888888"/>
                </a:solidFill>
                <a:latin typeface="Calibri"/>
                <a:ea typeface="Calibri"/>
                <a:cs typeface="Calibri"/>
                <a:sym typeface="Calibri"/>
              </a:rPr>
              <a:t>‹#›</a:t>
            </a:fld>
            <a:endParaRPr lang="sv-SE"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sv-SE"/>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sv-SE"/>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marL="0" marR="0" lvl="0" indent="0" algn="r" rtl="0">
              <a:spcBef>
                <a:spcPts val="0"/>
              </a:spcBef>
              <a:spcAft>
                <a:spcPts val="0"/>
              </a:spcAft>
              <a:buSzPct val="25000"/>
              <a:buNone/>
            </a:pPr>
            <a:fld id="{00000000-1234-1234-1234-123412341234}" type="slidenum">
              <a:rPr lang="sv-SE" sz="1200" b="0" i="0" u="none" strike="noStrike" cap="none" smtClean="0">
                <a:solidFill>
                  <a:srgbClr val="888888"/>
                </a:solidFill>
                <a:latin typeface="Calibri"/>
                <a:ea typeface="Calibri"/>
                <a:cs typeface="Calibri"/>
                <a:sym typeface="Calibri"/>
              </a:rPr>
              <a:t>‹#›</a:t>
            </a:fld>
            <a:endParaRPr lang="sv-SE" sz="1200" b="0" i="0" u="none" strike="noStrike" cap="none">
              <a:solidFill>
                <a:srgbClr val="888888"/>
              </a:solidFill>
              <a:latin typeface="Calibri"/>
              <a:ea typeface="Calibri"/>
              <a:cs typeface="Calibri"/>
              <a:sym typeface="Calibri"/>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playrapport.se/#/video/258464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worldometers.info/se/"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s://unicef.se/fakta/vatten-och-sanitet" TargetMode="External"/><Relationship Id="rId4" Type="http://schemas.openxmlformats.org/officeDocument/2006/relationships/hyperlink" Target="http://www.millenniemalen.nu/bvb/hur-tror-du-varlden-ser-ut/har-varlden-blivit-battre/lag-medellivslangd-i-afrik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worldometers.info/s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playrapport.se/#/video/258419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so-rummet.se/content/befolkningspyramid"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playrapport.se/#/video/2585842"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l="-10999" r="-10999"/>
          </a:stretch>
        </a:blipFill>
        <a:effectLst/>
      </p:bgPr>
    </p:bg>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827583" y="692695"/>
            <a:ext cx="7704855"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sv-SE" sz="8000" b="1" i="0" u="none" strike="noStrike" cap="none" dirty="0" smtClean="0">
                <a:solidFill>
                  <a:srgbClr val="FFC000"/>
                </a:solidFill>
                <a:latin typeface="Balthazar"/>
                <a:ea typeface="Balthazar"/>
                <a:cs typeface="Balthazar"/>
                <a:sym typeface="Balthazar"/>
              </a:rPr>
              <a:t>7,4 </a:t>
            </a:r>
            <a:r>
              <a:rPr lang="sv-SE" sz="8000" b="1" i="0" u="none" strike="noStrike" cap="none" dirty="0">
                <a:solidFill>
                  <a:srgbClr val="FFC000"/>
                </a:solidFill>
                <a:latin typeface="Balthazar"/>
                <a:ea typeface="Balthazar"/>
                <a:cs typeface="Balthazar"/>
                <a:sym typeface="Balthazar"/>
              </a:rPr>
              <a:t>miljarder</a:t>
            </a:r>
          </a:p>
        </p:txBody>
      </p:sp>
      <p:sp>
        <p:nvSpPr>
          <p:cNvPr id="90" name="Shape 90"/>
          <p:cNvSpPr txBox="1">
            <a:spLocks noGrp="1"/>
          </p:cNvSpPr>
          <p:nvPr>
            <p:ph type="subTitle" idx="1"/>
          </p:nvPr>
        </p:nvSpPr>
        <p:spPr>
          <a:xfrm>
            <a:off x="395536" y="4725144"/>
            <a:ext cx="8316415" cy="100811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lt1"/>
              </a:buClr>
              <a:buSzPct val="25000"/>
              <a:buFont typeface="Arial"/>
              <a:buNone/>
            </a:pPr>
            <a:r>
              <a:rPr lang="sv-SE" sz="3200" b="0" i="0" u="none" strike="noStrike" cap="none">
                <a:solidFill>
                  <a:schemeClr val="lt1"/>
                </a:solidFill>
                <a:latin typeface="Balthazar"/>
                <a:ea typeface="Balthazar"/>
                <a:cs typeface="Balthazar"/>
                <a:sym typeface="Balthazar"/>
              </a:rPr>
              <a:t>Ett tema om befolkningen i världen</a:t>
            </a:r>
          </a:p>
          <a:p>
            <a:pPr marL="0" marR="0" lvl="0" indent="0" algn="ctr" rtl="0">
              <a:spcBef>
                <a:spcPts val="640"/>
              </a:spcBef>
              <a:spcAft>
                <a:spcPts val="0"/>
              </a:spcAft>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a:p>
            <a:pPr marL="0" marR="0" lvl="0" indent="0" algn="ctr" rtl="0">
              <a:spcBef>
                <a:spcPts val="640"/>
              </a:spcBef>
              <a:spcAft>
                <a:spcPts val="0"/>
              </a:spcAft>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2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3">
            <a:alphaModFix/>
          </a:blip>
          <a:srcRect l="3336" r="2705"/>
          <a:stretch/>
        </p:blipFill>
        <p:spPr>
          <a:xfrm>
            <a:off x="0" y="2681288"/>
            <a:ext cx="9144000" cy="4176711"/>
          </a:xfrm>
          <a:prstGeom prst="rect">
            <a:avLst/>
          </a:prstGeom>
          <a:noFill/>
          <a:ln>
            <a:noFill/>
          </a:ln>
        </p:spPr>
      </p:pic>
      <p:sp>
        <p:nvSpPr>
          <p:cNvPr id="154" name="Shape 154"/>
          <p:cNvSpPr txBox="1">
            <a:spLocks noGrp="1"/>
          </p:cNvSpPr>
          <p:nvPr>
            <p:ph type="title"/>
          </p:nvPr>
        </p:nvSpPr>
        <p:spPr>
          <a:xfrm>
            <a:off x="395287" y="332656"/>
            <a:ext cx="8229600" cy="172819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sv-SE" sz="2400" b="0" i="0" u="none" strike="noStrike" cap="none" dirty="0">
                <a:solidFill>
                  <a:schemeClr val="dk1"/>
                </a:solidFill>
                <a:latin typeface="Calibri"/>
                <a:ea typeface="Calibri"/>
                <a:cs typeface="Calibri"/>
                <a:sym typeface="Calibri"/>
              </a:rPr>
              <a:t>För att försörja alla människor på jorden behövs mat och vatten. Tillgång till vatten och mat är mycket ojämn på jorden. </a:t>
            </a:r>
            <a:r>
              <a:rPr lang="sv-SE" sz="2400" b="0" i="0" u="none" strike="noStrike" cap="none" dirty="0" smtClean="0">
                <a:solidFill>
                  <a:schemeClr val="dk1"/>
                </a:solidFill>
                <a:latin typeface="Calibri"/>
                <a:ea typeface="Calibri"/>
                <a:cs typeface="Calibri"/>
                <a:sym typeface="Calibri"/>
              </a:rPr>
              <a:t>Vi behöver </a:t>
            </a:r>
            <a:r>
              <a:rPr lang="sv-SE" sz="2400" b="0" i="0" u="none" strike="noStrike" cap="none" dirty="0">
                <a:solidFill>
                  <a:schemeClr val="dk1"/>
                </a:solidFill>
                <a:latin typeface="Calibri"/>
                <a:ea typeface="Calibri"/>
                <a:cs typeface="Calibri"/>
                <a:sym typeface="Calibri"/>
              </a:rPr>
              <a:t>uppnå en </a:t>
            </a:r>
            <a:r>
              <a:rPr lang="sv-SE" sz="2400" b="0" i="0" u="sng" strike="noStrike" cap="none" dirty="0">
                <a:solidFill>
                  <a:schemeClr val="hlink"/>
                </a:solidFill>
                <a:latin typeface="Calibri"/>
                <a:ea typeface="Calibri"/>
                <a:cs typeface="Calibri"/>
                <a:sym typeface="Calibri"/>
                <a:hlinkClick r:id="rId4"/>
              </a:rPr>
              <a:t>balans</a:t>
            </a:r>
            <a:r>
              <a:rPr lang="sv-SE" sz="3959" b="0" i="0" u="none" strike="noStrike" cap="none" dirty="0">
                <a:solidFill>
                  <a:schemeClr val="dk1"/>
                </a:solidFill>
                <a:latin typeface="Calibri"/>
                <a:ea typeface="Calibri"/>
                <a:cs typeface="Calibri"/>
                <a:sym typeface="Calibri"/>
              </a:rPr>
              <a:t>.</a:t>
            </a:r>
          </a:p>
        </p:txBody>
      </p:sp>
      <p:sp>
        <p:nvSpPr>
          <p:cNvPr id="155" name="Shape 155"/>
          <p:cNvSpPr txBox="1"/>
          <p:nvPr/>
        </p:nvSpPr>
        <p:spPr>
          <a:xfrm>
            <a:off x="4067175" y="6488112"/>
            <a:ext cx="3384550" cy="3698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sv-SE" sz="1800">
                <a:solidFill>
                  <a:schemeClr val="dk1"/>
                </a:solidFill>
                <a:latin typeface="Calibri"/>
                <a:ea typeface="Calibri"/>
                <a:cs typeface="Calibri"/>
                <a:sym typeface="Calibri"/>
              </a:rPr>
              <a:t>Jordens grundvattenresurser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20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2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74637"/>
            <a:ext cx="8229600" cy="5620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sv-SE" sz="3600" b="0" i="0" u="sng" strike="noStrike" cap="none" dirty="0">
                <a:solidFill>
                  <a:schemeClr val="dk1"/>
                </a:solidFill>
                <a:latin typeface="Calibri"/>
                <a:ea typeface="Calibri"/>
                <a:cs typeface="Calibri"/>
                <a:sym typeface="Calibri"/>
                <a:hlinkClick r:id="rId3"/>
              </a:rPr>
              <a:t>Lite statistik</a:t>
            </a:r>
            <a:endParaRPr lang="sv-SE" sz="3600" b="0" i="0" u="sng" strike="noStrike" cap="none" dirty="0">
              <a:solidFill>
                <a:schemeClr val="dk1"/>
              </a:solidFill>
              <a:latin typeface="Calibri"/>
              <a:ea typeface="Calibri"/>
              <a:cs typeface="Calibri"/>
              <a:sym typeface="Calibri"/>
            </a:endParaRPr>
          </a:p>
        </p:txBody>
      </p:sp>
      <p:sp>
        <p:nvSpPr>
          <p:cNvPr id="162" name="Shape 162"/>
          <p:cNvSpPr txBox="1"/>
          <p:nvPr/>
        </p:nvSpPr>
        <p:spPr>
          <a:xfrm>
            <a:off x="539750" y="980728"/>
            <a:ext cx="8424862" cy="576064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chemeClr val="dk1"/>
              </a:buClr>
              <a:buSzPct val="100000"/>
              <a:buFont typeface="Arial"/>
              <a:buChar char="•"/>
            </a:pPr>
            <a:r>
              <a:rPr lang="sv-SE" sz="2400" dirty="0">
                <a:solidFill>
                  <a:schemeClr val="dk1"/>
                </a:solidFill>
                <a:latin typeface="Garamond"/>
                <a:ea typeface="Garamond"/>
                <a:cs typeface="Garamond"/>
                <a:sym typeface="Garamond"/>
              </a:rPr>
              <a:t>Varje sekund föds 5 människor på jorden och 2 dör.</a:t>
            </a:r>
          </a:p>
          <a:p>
            <a:pPr marL="0" marR="0" lvl="0" indent="0" algn="l" rtl="0">
              <a:lnSpc>
                <a:spcPct val="150000"/>
              </a:lnSpc>
              <a:spcBef>
                <a:spcPts val="0"/>
              </a:spcBef>
              <a:spcAft>
                <a:spcPts val="0"/>
              </a:spcAft>
              <a:buClr>
                <a:schemeClr val="dk1"/>
              </a:buClr>
              <a:buSzPct val="100000"/>
              <a:buFont typeface="Arial"/>
              <a:buChar char="•"/>
            </a:pPr>
            <a:r>
              <a:rPr lang="sv-SE" sz="2400" dirty="0">
                <a:solidFill>
                  <a:schemeClr val="dk1"/>
                </a:solidFill>
                <a:latin typeface="Garamond"/>
                <a:ea typeface="Garamond"/>
                <a:cs typeface="Garamond"/>
                <a:sym typeface="Garamond"/>
              </a:rPr>
              <a:t> </a:t>
            </a:r>
            <a:r>
              <a:rPr lang="sv-SE" sz="2400" dirty="0">
                <a:solidFill>
                  <a:schemeClr val="dk1"/>
                </a:solidFill>
                <a:latin typeface="Garamond"/>
                <a:ea typeface="Garamond"/>
                <a:cs typeface="Garamond"/>
                <a:sym typeface="Garamond"/>
                <a:hlinkClick r:id="rId4"/>
              </a:rPr>
              <a:t>Medellivslängden</a:t>
            </a:r>
            <a:r>
              <a:rPr lang="sv-SE" sz="2400" dirty="0">
                <a:solidFill>
                  <a:schemeClr val="dk1"/>
                </a:solidFill>
                <a:latin typeface="Garamond"/>
                <a:ea typeface="Garamond"/>
                <a:cs typeface="Garamond"/>
                <a:sym typeface="Garamond"/>
              </a:rPr>
              <a:t> på jorden har ökat med 16 år sedan 1960</a:t>
            </a:r>
            <a:r>
              <a:rPr lang="sv-SE" sz="2400" dirty="0" smtClean="0">
                <a:solidFill>
                  <a:schemeClr val="dk1"/>
                </a:solidFill>
                <a:latin typeface="Garamond"/>
                <a:ea typeface="Garamond"/>
                <a:cs typeface="Garamond"/>
                <a:sym typeface="Garamond"/>
              </a:rPr>
              <a:t>. Idag är den ca. 70 år förutom i länder söder om Sahara (Afrika) samt Afghanistan. </a:t>
            </a:r>
            <a:endParaRPr lang="sv-SE" sz="2400" dirty="0">
              <a:solidFill>
                <a:schemeClr val="dk1"/>
              </a:solidFill>
              <a:latin typeface="Garamond"/>
              <a:ea typeface="Garamond"/>
              <a:cs typeface="Garamond"/>
              <a:sym typeface="Garamond"/>
            </a:endParaRPr>
          </a:p>
          <a:p>
            <a:pPr marL="0" marR="0" lvl="0" indent="0" algn="l" rtl="0">
              <a:lnSpc>
                <a:spcPct val="150000"/>
              </a:lnSpc>
              <a:spcBef>
                <a:spcPts val="0"/>
              </a:spcBef>
              <a:spcAft>
                <a:spcPts val="0"/>
              </a:spcAft>
              <a:buClr>
                <a:schemeClr val="dk1"/>
              </a:buClr>
              <a:buSzPct val="100000"/>
              <a:buFont typeface="Arial"/>
              <a:buChar char="•"/>
            </a:pPr>
            <a:r>
              <a:rPr lang="sv-SE" sz="2400" dirty="0">
                <a:solidFill>
                  <a:schemeClr val="dk1"/>
                </a:solidFill>
                <a:latin typeface="Garamond"/>
                <a:ea typeface="Garamond"/>
                <a:cs typeface="Garamond"/>
                <a:sym typeface="Garamond"/>
              </a:rPr>
              <a:t>  5% av jordens befolkning använder ¼ av all jordens energi</a:t>
            </a:r>
          </a:p>
          <a:p>
            <a:pPr marL="0" marR="0" lvl="0" indent="0" algn="l" rtl="0">
              <a:lnSpc>
                <a:spcPct val="150000"/>
              </a:lnSpc>
              <a:spcBef>
                <a:spcPts val="0"/>
              </a:spcBef>
              <a:spcAft>
                <a:spcPts val="0"/>
              </a:spcAft>
              <a:buClr>
                <a:schemeClr val="dk1"/>
              </a:buClr>
              <a:buSzPct val="100000"/>
              <a:buFont typeface="Arial"/>
              <a:buChar char="•"/>
            </a:pPr>
            <a:r>
              <a:rPr lang="sv-SE" sz="2400" dirty="0">
                <a:solidFill>
                  <a:schemeClr val="dk1"/>
                </a:solidFill>
                <a:latin typeface="Garamond"/>
                <a:ea typeface="Garamond"/>
                <a:cs typeface="Garamond"/>
                <a:sym typeface="Garamond"/>
              </a:rPr>
              <a:t> </a:t>
            </a:r>
            <a:r>
              <a:rPr lang="sv-SE" sz="2400" dirty="0">
                <a:solidFill>
                  <a:schemeClr val="dk1"/>
                </a:solidFill>
                <a:latin typeface="Garamond"/>
                <a:ea typeface="Garamond"/>
                <a:cs typeface="Garamond"/>
                <a:sym typeface="Garamond"/>
                <a:hlinkClick r:id="rId5"/>
              </a:rPr>
              <a:t>13% saknar rent dricksvatten </a:t>
            </a:r>
            <a:endParaRPr lang="sv-SE" sz="2400" dirty="0">
              <a:solidFill>
                <a:schemeClr val="dk1"/>
              </a:solidFill>
              <a:latin typeface="Garamond"/>
              <a:ea typeface="Garamond"/>
              <a:cs typeface="Garamond"/>
              <a:sym typeface="Garamond"/>
            </a:endParaRPr>
          </a:p>
          <a:p>
            <a:pPr marL="0" marR="0" lvl="0" indent="0" algn="l" rtl="0">
              <a:lnSpc>
                <a:spcPct val="150000"/>
              </a:lnSpc>
              <a:spcBef>
                <a:spcPts val="0"/>
              </a:spcBef>
              <a:spcAft>
                <a:spcPts val="0"/>
              </a:spcAft>
              <a:buClr>
                <a:schemeClr val="dk1"/>
              </a:buClr>
              <a:buSzPct val="100000"/>
              <a:buFont typeface="Arial"/>
              <a:buChar char="•"/>
            </a:pPr>
            <a:r>
              <a:rPr lang="sv-SE" sz="2400" dirty="0">
                <a:solidFill>
                  <a:schemeClr val="dk1"/>
                </a:solidFill>
                <a:latin typeface="Garamond"/>
                <a:ea typeface="Garamond"/>
                <a:cs typeface="Garamond"/>
                <a:sym typeface="Garamond"/>
              </a:rPr>
              <a:t> 38% saknar avlopp</a:t>
            </a:r>
          </a:p>
          <a:p>
            <a:pPr marL="0" marR="0" lvl="0" indent="0" algn="l" rtl="0">
              <a:lnSpc>
                <a:spcPct val="150000"/>
              </a:lnSpc>
              <a:spcBef>
                <a:spcPts val="0"/>
              </a:spcBef>
              <a:spcAft>
                <a:spcPts val="0"/>
              </a:spcAft>
              <a:buClr>
                <a:schemeClr val="dk1"/>
              </a:buClr>
              <a:buSzPct val="100000"/>
              <a:buFont typeface="Arial"/>
              <a:buChar char="•"/>
            </a:pPr>
            <a:r>
              <a:rPr lang="sv-SE" sz="2400" dirty="0">
                <a:solidFill>
                  <a:schemeClr val="dk1"/>
                </a:solidFill>
                <a:latin typeface="Garamond"/>
                <a:ea typeface="Garamond"/>
                <a:cs typeface="Garamond"/>
                <a:sym typeface="Garamond"/>
              </a:rPr>
              <a:t> 46% av alla jordens grödor odlas i USA</a:t>
            </a:r>
          </a:p>
          <a:p>
            <a:pPr marL="0" marR="0" lvl="0" indent="0" algn="l" rtl="0">
              <a:lnSpc>
                <a:spcPct val="150000"/>
              </a:lnSpc>
              <a:spcBef>
                <a:spcPts val="0"/>
              </a:spcBef>
              <a:spcAft>
                <a:spcPts val="0"/>
              </a:spcAft>
              <a:buClr>
                <a:schemeClr val="dk1"/>
              </a:buClr>
              <a:buSzPct val="100000"/>
              <a:buFont typeface="Arial"/>
              <a:buChar char="•"/>
            </a:pPr>
            <a:r>
              <a:rPr lang="sv-SE" sz="2400" dirty="0">
                <a:solidFill>
                  <a:schemeClr val="dk1"/>
                </a:solidFill>
                <a:latin typeface="Garamond"/>
                <a:ea typeface="Garamond"/>
                <a:cs typeface="Garamond"/>
                <a:sym typeface="Garamond"/>
              </a:rPr>
              <a:t> 80% av jordens befolkning bor i länder som </a:t>
            </a:r>
            <a:r>
              <a:rPr lang="sv-SE" sz="2400" dirty="0" smtClean="0">
                <a:solidFill>
                  <a:schemeClr val="dk1"/>
                </a:solidFill>
                <a:latin typeface="Garamond"/>
                <a:ea typeface="Garamond"/>
                <a:cs typeface="Garamond"/>
                <a:sym typeface="Garamond"/>
              </a:rPr>
              <a:t>räknas som u-länder</a:t>
            </a:r>
            <a:endParaRPr lang="sv-SE" sz="2400" dirty="0">
              <a:solidFill>
                <a:schemeClr val="dk1"/>
              </a:solidFill>
              <a:latin typeface="Garamond"/>
              <a:ea typeface="Garamond"/>
              <a:cs typeface="Garamond"/>
              <a:sym typeface="Garamond"/>
            </a:endParaRPr>
          </a:p>
          <a:p>
            <a:pPr marL="0" marR="0" lvl="0" indent="0" algn="l" rtl="0">
              <a:lnSpc>
                <a:spcPct val="150000"/>
              </a:lnSpc>
              <a:spcBef>
                <a:spcPts val="0"/>
              </a:spcBef>
              <a:spcAft>
                <a:spcPts val="0"/>
              </a:spcAft>
              <a:buClr>
                <a:schemeClr val="dk1"/>
              </a:buClr>
              <a:buSzPct val="100000"/>
              <a:buFont typeface="Arial"/>
              <a:buChar char="•"/>
            </a:pPr>
            <a:r>
              <a:rPr lang="sv-SE" sz="2400" dirty="0">
                <a:solidFill>
                  <a:schemeClr val="dk1"/>
                </a:solidFill>
                <a:latin typeface="Garamond"/>
                <a:ea typeface="Garamond"/>
                <a:cs typeface="Garamond"/>
                <a:sym typeface="Garamond"/>
              </a:rPr>
              <a:t> Över en miljard människor bor i slumområden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animEffect transition="in" filter="fade">
                                      <p:cBhvr>
                                        <p:cTn id="7" dur="2000"/>
                                        <p:tgtEl>
                                          <p:spTgt spid="1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2">
                                            <p:txEl>
                                              <p:pRg st="1" end="1"/>
                                            </p:txEl>
                                          </p:spTgt>
                                        </p:tgtEl>
                                        <p:attrNameLst>
                                          <p:attrName>style.visibility</p:attrName>
                                        </p:attrNameLst>
                                      </p:cBhvr>
                                      <p:to>
                                        <p:strVal val="visible"/>
                                      </p:to>
                                    </p:set>
                                    <p:animEffect transition="in" filter="fade">
                                      <p:cBhvr>
                                        <p:cTn id="12" dur="2000"/>
                                        <p:tgtEl>
                                          <p:spTgt spid="1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2">
                                            <p:txEl>
                                              <p:pRg st="2" end="2"/>
                                            </p:txEl>
                                          </p:spTgt>
                                        </p:tgtEl>
                                        <p:attrNameLst>
                                          <p:attrName>style.visibility</p:attrName>
                                        </p:attrNameLst>
                                      </p:cBhvr>
                                      <p:to>
                                        <p:strVal val="visible"/>
                                      </p:to>
                                    </p:set>
                                    <p:animEffect transition="in" filter="fade">
                                      <p:cBhvr>
                                        <p:cTn id="17" dur="2000"/>
                                        <p:tgtEl>
                                          <p:spTgt spid="1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2">
                                            <p:txEl>
                                              <p:pRg st="3" end="3"/>
                                            </p:txEl>
                                          </p:spTgt>
                                        </p:tgtEl>
                                        <p:attrNameLst>
                                          <p:attrName>style.visibility</p:attrName>
                                        </p:attrNameLst>
                                      </p:cBhvr>
                                      <p:to>
                                        <p:strVal val="visible"/>
                                      </p:to>
                                    </p:set>
                                    <p:animEffect transition="in" filter="fade">
                                      <p:cBhvr>
                                        <p:cTn id="22" dur="2000"/>
                                        <p:tgtEl>
                                          <p:spTgt spid="1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2">
                                            <p:txEl>
                                              <p:pRg st="4" end="4"/>
                                            </p:txEl>
                                          </p:spTgt>
                                        </p:tgtEl>
                                        <p:attrNameLst>
                                          <p:attrName>style.visibility</p:attrName>
                                        </p:attrNameLst>
                                      </p:cBhvr>
                                      <p:to>
                                        <p:strVal val="visible"/>
                                      </p:to>
                                    </p:set>
                                    <p:animEffect transition="in" filter="fade">
                                      <p:cBhvr>
                                        <p:cTn id="27" dur="2000"/>
                                        <p:tgtEl>
                                          <p:spTgt spid="1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2">
                                            <p:txEl>
                                              <p:pRg st="5" end="5"/>
                                            </p:txEl>
                                          </p:spTgt>
                                        </p:tgtEl>
                                        <p:attrNameLst>
                                          <p:attrName>style.visibility</p:attrName>
                                        </p:attrNameLst>
                                      </p:cBhvr>
                                      <p:to>
                                        <p:strVal val="visible"/>
                                      </p:to>
                                    </p:set>
                                    <p:animEffect transition="in" filter="fade">
                                      <p:cBhvr>
                                        <p:cTn id="32" dur="2000"/>
                                        <p:tgtEl>
                                          <p:spTgt spid="16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2">
                                            <p:txEl>
                                              <p:pRg st="6" end="6"/>
                                            </p:txEl>
                                          </p:spTgt>
                                        </p:tgtEl>
                                        <p:attrNameLst>
                                          <p:attrName>style.visibility</p:attrName>
                                        </p:attrNameLst>
                                      </p:cBhvr>
                                      <p:to>
                                        <p:strVal val="visible"/>
                                      </p:to>
                                    </p:set>
                                    <p:animEffect transition="in" filter="fade">
                                      <p:cBhvr>
                                        <p:cTn id="37" dur="2000"/>
                                        <p:tgtEl>
                                          <p:spTgt spid="16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2">
                                            <p:txEl>
                                              <p:pRg st="7" end="7"/>
                                            </p:txEl>
                                          </p:spTgt>
                                        </p:tgtEl>
                                        <p:attrNameLst>
                                          <p:attrName>style.visibility</p:attrName>
                                        </p:attrNameLst>
                                      </p:cBhvr>
                                      <p:to>
                                        <p:strVal val="visible"/>
                                      </p:to>
                                    </p:set>
                                    <p:animEffect transition="in" filter="fade">
                                      <p:cBhvr>
                                        <p:cTn id="42" dur="2000"/>
                                        <p:tgtEl>
                                          <p:spTgt spid="16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0"/>
            <a:ext cx="8229600" cy="2492896"/>
          </a:xfrm>
          <a:prstGeom prst="rect">
            <a:avLst/>
          </a:prstGeom>
          <a:noFill/>
          <a:ln>
            <a:noFill/>
          </a:ln>
        </p:spPr>
        <p:txBody>
          <a:bodyPr lIns="91425" tIns="45700" rIns="91425" bIns="45700" anchor="ctr" anchorCtr="0">
            <a:noAutofit/>
          </a:bodyPr>
          <a:lstStyle/>
          <a:p>
            <a:pPr lvl="0">
              <a:spcBef>
                <a:spcPts val="0"/>
              </a:spcBef>
              <a:buSzPct val="25000"/>
            </a:pPr>
            <a:r>
              <a:rPr lang="sv-SE" sz="2400" i="1" u="sng" dirty="0" smtClean="0">
                <a:solidFill>
                  <a:schemeClr val="hlink"/>
                </a:solidFill>
                <a:latin typeface="Calibri"/>
                <a:ea typeface="Calibri"/>
                <a:cs typeface="Calibri"/>
                <a:sym typeface="Calibri"/>
                <a:hlinkClick r:id="rId3"/>
              </a:rPr>
              <a:t/>
            </a:r>
            <a:br>
              <a:rPr lang="sv-SE" sz="2400" i="1" u="sng" dirty="0" smtClean="0">
                <a:solidFill>
                  <a:schemeClr val="hlink"/>
                </a:solidFill>
                <a:latin typeface="Calibri"/>
                <a:ea typeface="Calibri"/>
                <a:cs typeface="Calibri"/>
                <a:sym typeface="Calibri"/>
                <a:hlinkClick r:id="rId3"/>
              </a:rPr>
            </a:br>
            <a:r>
              <a:rPr lang="sv-SE" sz="2400" i="1" u="sng" dirty="0">
                <a:solidFill>
                  <a:schemeClr val="hlink"/>
                </a:solidFill>
                <a:latin typeface="Calibri"/>
                <a:ea typeface="Calibri"/>
                <a:cs typeface="Calibri"/>
                <a:sym typeface="Calibri"/>
                <a:hlinkClick r:id="rId3"/>
              </a:rPr>
              <a:t/>
            </a:r>
            <a:br>
              <a:rPr lang="sv-SE" sz="2400" i="1" u="sng" dirty="0">
                <a:solidFill>
                  <a:schemeClr val="hlink"/>
                </a:solidFill>
                <a:latin typeface="Calibri"/>
                <a:ea typeface="Calibri"/>
                <a:cs typeface="Calibri"/>
                <a:sym typeface="Calibri"/>
                <a:hlinkClick r:id="rId3"/>
              </a:rPr>
            </a:br>
            <a:r>
              <a:rPr lang="sv-SE" sz="2400" i="1" u="sng" dirty="0" smtClean="0">
                <a:solidFill>
                  <a:schemeClr val="hlink"/>
                </a:solidFill>
                <a:latin typeface="Calibri"/>
                <a:ea typeface="Calibri"/>
                <a:cs typeface="Calibri"/>
                <a:sym typeface="Calibri"/>
                <a:hlinkClick r:id="rId3"/>
              </a:rPr>
              <a:t/>
            </a:r>
            <a:br>
              <a:rPr lang="sv-SE" sz="2400" i="1" u="sng" dirty="0" smtClean="0">
                <a:solidFill>
                  <a:schemeClr val="hlink"/>
                </a:solidFill>
                <a:latin typeface="Calibri"/>
                <a:ea typeface="Calibri"/>
                <a:cs typeface="Calibri"/>
                <a:sym typeface="Calibri"/>
                <a:hlinkClick r:id="rId3"/>
              </a:rPr>
            </a:br>
            <a:r>
              <a:rPr lang="sv-SE" sz="2400" i="1" u="sng" dirty="0" smtClean="0">
                <a:solidFill>
                  <a:schemeClr val="hlink"/>
                </a:solidFill>
                <a:latin typeface="Calibri"/>
                <a:ea typeface="Calibri"/>
                <a:cs typeface="Calibri"/>
                <a:sym typeface="Calibri"/>
                <a:hlinkClick r:id="rId3"/>
              </a:rPr>
              <a:t>Jordens </a:t>
            </a:r>
            <a:r>
              <a:rPr lang="sv-SE" sz="2400" i="1" u="sng" dirty="0">
                <a:solidFill>
                  <a:schemeClr val="hlink"/>
                </a:solidFill>
                <a:latin typeface="Calibri"/>
                <a:ea typeface="Calibri"/>
                <a:cs typeface="Calibri"/>
                <a:sym typeface="Calibri"/>
                <a:hlinkClick r:id="rId3"/>
              </a:rPr>
              <a:t>befolkning</a:t>
            </a:r>
            <a:r>
              <a:rPr lang="sv-SE" sz="2400" i="1" u="sng" dirty="0" smtClean="0">
                <a:solidFill>
                  <a:schemeClr val="hlink"/>
                </a:solidFill>
                <a:latin typeface="Calibri"/>
                <a:ea typeface="Calibri"/>
                <a:cs typeface="Calibri"/>
                <a:sym typeface="Calibri"/>
                <a:hlinkClick r:id="rId3"/>
              </a:rPr>
              <a:t>!</a:t>
            </a:r>
            <a:r>
              <a:rPr lang="sv-SE" sz="2400" i="1" u="sng" dirty="0" smtClean="0">
                <a:solidFill>
                  <a:schemeClr val="hlink"/>
                </a:solidFill>
                <a:latin typeface="Calibri"/>
                <a:ea typeface="Calibri"/>
                <a:cs typeface="Calibri"/>
                <a:sym typeface="Calibri"/>
              </a:rPr>
              <a:t/>
            </a:r>
            <a:br>
              <a:rPr lang="sv-SE" sz="2400" i="1" u="sng" dirty="0" smtClean="0">
                <a:solidFill>
                  <a:schemeClr val="hlink"/>
                </a:solidFill>
                <a:latin typeface="Calibri"/>
                <a:ea typeface="Calibri"/>
                <a:cs typeface="Calibri"/>
                <a:sym typeface="Calibri"/>
              </a:rPr>
            </a:br>
            <a:r>
              <a:rPr lang="sv-SE" sz="2400" dirty="0">
                <a:solidFill>
                  <a:schemeClr val="dk1"/>
                </a:solidFill>
                <a:latin typeface="Calibri"/>
                <a:ea typeface="Calibri"/>
                <a:cs typeface="Calibri"/>
                <a:sym typeface="Calibri"/>
              </a:rPr>
              <a:t>Sedan den 31 oktober 2011 är vi 7 miljarder människor som lever på planeten Jorden!!</a:t>
            </a:r>
            <a:r>
              <a:rPr lang="sv-SE" sz="3200" dirty="0">
                <a:solidFill>
                  <a:schemeClr val="dk1"/>
                </a:solidFill>
                <a:latin typeface="Calibri"/>
                <a:ea typeface="Calibri"/>
                <a:cs typeface="Calibri"/>
                <a:sym typeface="Calibri"/>
              </a:rPr>
              <a:t/>
            </a:r>
            <a:br>
              <a:rPr lang="sv-SE" sz="3200" dirty="0">
                <a:solidFill>
                  <a:schemeClr val="dk1"/>
                </a:solidFill>
                <a:latin typeface="Calibri"/>
                <a:ea typeface="Calibri"/>
                <a:cs typeface="Calibri"/>
                <a:sym typeface="Calibri"/>
              </a:rPr>
            </a:br>
            <a:r>
              <a:rPr lang="sv-SE" sz="3200" dirty="0">
                <a:solidFill>
                  <a:schemeClr val="dk1"/>
                </a:solidFill>
                <a:latin typeface="Calibri"/>
                <a:ea typeface="Calibri"/>
                <a:cs typeface="Calibri"/>
                <a:sym typeface="Calibri"/>
              </a:rPr>
              <a:t/>
            </a:r>
            <a:br>
              <a:rPr lang="sv-SE" sz="3200" dirty="0">
                <a:solidFill>
                  <a:schemeClr val="dk1"/>
                </a:solidFill>
                <a:latin typeface="Calibri"/>
                <a:ea typeface="Calibri"/>
                <a:cs typeface="Calibri"/>
                <a:sym typeface="Calibri"/>
              </a:rPr>
            </a:br>
            <a:r>
              <a:rPr lang="sv-SE" sz="3200" i="1" u="sng" dirty="0" smtClean="0">
                <a:solidFill>
                  <a:schemeClr val="hlink"/>
                </a:solidFill>
                <a:latin typeface="Calibri"/>
                <a:ea typeface="Calibri"/>
                <a:cs typeface="Calibri"/>
                <a:sym typeface="Calibri"/>
              </a:rPr>
              <a:t/>
            </a:r>
            <a:br>
              <a:rPr lang="sv-SE" sz="3200" i="1" u="sng" dirty="0" smtClean="0">
                <a:solidFill>
                  <a:schemeClr val="hlink"/>
                </a:solidFill>
                <a:latin typeface="Calibri"/>
                <a:ea typeface="Calibri"/>
                <a:cs typeface="Calibri"/>
                <a:sym typeface="Calibri"/>
              </a:rPr>
            </a:br>
            <a:endParaRPr lang="sv-SE" sz="3200" b="0" i="1" u="sng" strike="noStrike" cap="none" dirty="0">
              <a:solidFill>
                <a:schemeClr val="hlink"/>
              </a:solidFill>
              <a:latin typeface="Calibri"/>
              <a:ea typeface="Calibri"/>
              <a:cs typeface="Calibri"/>
              <a:sym typeface="Calibri"/>
              <a:hlinkClick r:id="rId3"/>
            </a:endParaRPr>
          </a:p>
        </p:txBody>
      </p:sp>
      <p:sp>
        <p:nvSpPr>
          <p:cNvPr id="3" name="Platshållare för innehåll 2"/>
          <p:cNvSpPr>
            <a:spLocks noGrp="1"/>
          </p:cNvSpPr>
          <p:nvPr>
            <p:ph idx="1"/>
          </p:nvPr>
        </p:nvSpPr>
        <p:spPr>
          <a:xfrm>
            <a:off x="457200" y="2636912"/>
            <a:ext cx="8229600" cy="3489251"/>
          </a:xfrm>
        </p:spPr>
        <p:txBody>
          <a:bodyPr/>
          <a:lstStyle/>
          <a:p>
            <a:endParaRPr lang="sv-SE" dirty="0"/>
          </a:p>
        </p:txBody>
      </p:sp>
      <p:pic>
        <p:nvPicPr>
          <p:cNvPr id="97" name="Shape 97">
            <a:hlinkClick r:id="rId4"/>
          </p:cNvPr>
          <p:cNvPicPr preferRelativeResize="0"/>
          <p:nvPr/>
        </p:nvPicPr>
        <p:blipFill rotWithShape="1">
          <a:blip r:embed="rId5">
            <a:alphaModFix/>
          </a:blip>
          <a:srcRect/>
          <a:stretch/>
        </p:blipFill>
        <p:spPr>
          <a:xfrm>
            <a:off x="2484438" y="2708275"/>
            <a:ext cx="4572000" cy="3019424"/>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rotWithShape="1">
          <a:blip r:embed="rId3">
            <a:alphaModFix/>
          </a:blip>
          <a:srcRect/>
          <a:stretch/>
        </p:blipFill>
        <p:spPr>
          <a:xfrm>
            <a:off x="95250" y="696912"/>
            <a:ext cx="8953499" cy="5972175"/>
          </a:xfrm>
          <a:prstGeom prst="rect">
            <a:avLst/>
          </a:prstGeom>
          <a:noFill/>
          <a:ln>
            <a:noFill/>
          </a:ln>
        </p:spPr>
      </p:pic>
      <p:sp>
        <p:nvSpPr>
          <p:cNvPr id="111" name="Shape 11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sv-SE" sz="4400" b="0" i="0" u="none" strike="noStrike" cap="none">
                <a:solidFill>
                  <a:schemeClr val="dk1"/>
                </a:solidFill>
                <a:latin typeface="Calibri"/>
                <a:ea typeface="Calibri"/>
                <a:cs typeface="Calibri"/>
                <a:sym typeface="Calibri"/>
              </a:rPr>
              <a:t>Befolkningskurvan</a:t>
            </a:r>
          </a:p>
        </p:txBody>
      </p:sp>
      <p:sp>
        <p:nvSpPr>
          <p:cNvPr id="112" name="Shape 112"/>
          <p:cNvSpPr txBox="1"/>
          <p:nvPr/>
        </p:nvSpPr>
        <p:spPr>
          <a:xfrm>
            <a:off x="971550" y="1268412"/>
            <a:ext cx="4392612" cy="34782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sv-SE" sz="2000" b="0" i="0" u="none" strike="noStrike" cap="none" dirty="0">
                <a:solidFill>
                  <a:schemeClr val="dk1"/>
                </a:solidFill>
                <a:latin typeface="Garamond"/>
                <a:ea typeface="Garamond"/>
                <a:cs typeface="Garamond"/>
                <a:sym typeface="Garamond"/>
              </a:rPr>
              <a:t>Fram till 1800-talet ökade jordens befolkning mycket långsamt, då föddes det ungefär lika många som det dog på ett år.</a:t>
            </a:r>
          </a:p>
          <a:p>
            <a:pPr marL="0" marR="0" lvl="0" indent="0" algn="l" rtl="0">
              <a:spcBef>
                <a:spcPts val="0"/>
              </a:spcBef>
              <a:spcAft>
                <a:spcPts val="0"/>
              </a:spcAft>
              <a:buNone/>
            </a:pPr>
            <a:endParaRPr sz="2000" dirty="0">
              <a:solidFill>
                <a:schemeClr val="dk1"/>
              </a:solidFill>
              <a:latin typeface="Garamond"/>
              <a:ea typeface="Garamond"/>
              <a:cs typeface="Garamond"/>
              <a:sym typeface="Garamond"/>
            </a:endParaRPr>
          </a:p>
          <a:p>
            <a:pPr marL="0" marR="0" lvl="0" indent="0" algn="l" rtl="0">
              <a:spcBef>
                <a:spcPts val="0"/>
              </a:spcBef>
              <a:spcAft>
                <a:spcPts val="0"/>
              </a:spcAft>
              <a:buSzPct val="25000"/>
              <a:buNone/>
            </a:pPr>
            <a:r>
              <a:rPr lang="sv-SE" sz="2000" dirty="0">
                <a:solidFill>
                  <a:schemeClr val="dk1"/>
                </a:solidFill>
                <a:latin typeface="Garamond"/>
                <a:ea typeface="Garamond"/>
                <a:cs typeface="Garamond"/>
                <a:sym typeface="Garamond"/>
              </a:rPr>
              <a:t>Idag ökar jordens befolkning med 220 000 personer varje dag. På 12 år har vi blivit en miljard fler människor på jorden.</a:t>
            </a:r>
          </a:p>
          <a:p>
            <a:pPr marL="0" marR="0" lvl="0" indent="0" algn="l" rtl="0">
              <a:spcBef>
                <a:spcPts val="0"/>
              </a:spcBef>
              <a:spcAft>
                <a:spcPts val="0"/>
              </a:spcAft>
              <a:buNone/>
            </a:pPr>
            <a:endParaRPr sz="2000" dirty="0">
              <a:solidFill>
                <a:schemeClr val="dk1"/>
              </a:solidFill>
              <a:latin typeface="Garamond"/>
              <a:ea typeface="Garamond"/>
              <a:cs typeface="Garamond"/>
              <a:sym typeface="Garamond"/>
            </a:endParaRPr>
          </a:p>
          <a:p>
            <a:pPr marL="0" marR="0" lvl="0" indent="0" algn="l" rtl="0">
              <a:spcBef>
                <a:spcPts val="0"/>
              </a:spcBef>
              <a:spcAft>
                <a:spcPts val="0"/>
              </a:spcAft>
              <a:buSzPct val="25000"/>
              <a:buNone/>
            </a:pPr>
            <a:r>
              <a:rPr lang="sv-SE" sz="2000" dirty="0">
                <a:solidFill>
                  <a:schemeClr val="dk1"/>
                </a:solidFill>
                <a:latin typeface="Garamond"/>
                <a:ea typeface="Garamond"/>
                <a:cs typeface="Garamond"/>
                <a:sym typeface="Garamond"/>
              </a:rPr>
              <a:t>Idag lever mer än 7 </a:t>
            </a:r>
            <a:r>
              <a:rPr lang="sv-SE" sz="2000" dirty="0" smtClean="0">
                <a:solidFill>
                  <a:schemeClr val="dk1"/>
                </a:solidFill>
                <a:latin typeface="Garamond"/>
                <a:ea typeface="Garamond"/>
                <a:cs typeface="Garamond"/>
                <a:sym typeface="Garamond"/>
              </a:rPr>
              <a:t>400 </a:t>
            </a:r>
            <a:r>
              <a:rPr lang="sv-SE" sz="2000" dirty="0">
                <a:solidFill>
                  <a:schemeClr val="dk1"/>
                </a:solidFill>
                <a:latin typeface="Garamond"/>
                <a:ea typeface="Garamond"/>
                <a:cs typeface="Garamond"/>
                <a:sym typeface="Garamond"/>
              </a:rPr>
              <a:t>000 000 människor på vår jord. Att räkna till det skulle ta 200 år.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sv-SE" sz="3959" b="0" i="0" u="none" strike="noStrike" cap="none">
                <a:solidFill>
                  <a:schemeClr val="dk1"/>
                </a:solidFill>
                <a:latin typeface="Calibri"/>
                <a:ea typeface="Calibri"/>
                <a:cs typeface="Calibri"/>
                <a:sym typeface="Calibri"/>
              </a:rPr>
              <a:t>Industriella revolutionen + ”freden, vaccinet och potäterna”</a:t>
            </a:r>
          </a:p>
        </p:txBody>
      </p:sp>
      <p:sp>
        <p:nvSpPr>
          <p:cNvPr id="119" name="Shape 119"/>
          <p:cNvSpPr txBox="1"/>
          <p:nvPr/>
        </p:nvSpPr>
        <p:spPr>
          <a:xfrm>
            <a:off x="4067175" y="3068638"/>
            <a:ext cx="3960813" cy="33242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sv-SE" sz="2400" u="sng" dirty="0">
                <a:solidFill>
                  <a:schemeClr val="dk1"/>
                </a:solidFill>
                <a:latin typeface="Garamond"/>
                <a:ea typeface="Garamond"/>
                <a:cs typeface="Garamond"/>
                <a:sym typeface="Garamond"/>
              </a:rPr>
              <a:t>Orsaker till befolkningsökning</a:t>
            </a:r>
            <a:r>
              <a:rPr lang="sv-SE" sz="2400" dirty="0">
                <a:solidFill>
                  <a:schemeClr val="dk1"/>
                </a:solidFill>
                <a:latin typeface="Garamond"/>
                <a:ea typeface="Garamond"/>
                <a:cs typeface="Garamond"/>
                <a:sym typeface="Garamond"/>
              </a:rPr>
              <a:t>:</a:t>
            </a:r>
          </a:p>
          <a:p>
            <a:pPr marL="0" marR="0" lvl="0" indent="0" algn="l" rtl="0">
              <a:spcBef>
                <a:spcPts val="0"/>
              </a:spcBef>
              <a:spcAft>
                <a:spcPts val="0"/>
              </a:spcAft>
              <a:buClr>
                <a:schemeClr val="dk1"/>
              </a:buClr>
              <a:buSzPct val="100000"/>
              <a:buFont typeface="Arial"/>
              <a:buChar char="•"/>
            </a:pPr>
            <a:r>
              <a:rPr lang="sv-SE" sz="2400" dirty="0">
                <a:solidFill>
                  <a:schemeClr val="dk1"/>
                </a:solidFill>
                <a:latin typeface="Garamond"/>
                <a:ea typeface="Garamond"/>
                <a:cs typeface="Garamond"/>
                <a:sym typeface="Garamond"/>
              </a:rPr>
              <a:t> Bättre hälsa</a:t>
            </a:r>
          </a:p>
          <a:p>
            <a:pPr marL="0" marR="0" lvl="0" indent="0" algn="l" rtl="0">
              <a:spcBef>
                <a:spcPts val="0"/>
              </a:spcBef>
              <a:spcAft>
                <a:spcPts val="0"/>
              </a:spcAft>
              <a:buClr>
                <a:schemeClr val="dk1"/>
              </a:buClr>
              <a:buSzPct val="100000"/>
              <a:buFont typeface="Arial"/>
              <a:buChar char="•"/>
            </a:pPr>
            <a:r>
              <a:rPr lang="sv-SE" sz="2400" dirty="0">
                <a:solidFill>
                  <a:schemeClr val="dk1"/>
                </a:solidFill>
                <a:latin typeface="Garamond"/>
                <a:ea typeface="Garamond"/>
                <a:cs typeface="Garamond"/>
                <a:sym typeface="Garamond"/>
              </a:rPr>
              <a:t> Bättre ekonomi</a:t>
            </a:r>
          </a:p>
          <a:p>
            <a:pPr marL="0" marR="0" lvl="0" indent="0" algn="l" rtl="0">
              <a:spcBef>
                <a:spcPts val="0"/>
              </a:spcBef>
              <a:spcAft>
                <a:spcPts val="0"/>
              </a:spcAft>
              <a:buClr>
                <a:schemeClr val="dk1"/>
              </a:buClr>
              <a:buSzPct val="100000"/>
              <a:buFont typeface="Arial"/>
              <a:buChar char="•"/>
            </a:pPr>
            <a:r>
              <a:rPr lang="sv-SE" sz="2400" dirty="0">
                <a:solidFill>
                  <a:schemeClr val="dk1"/>
                </a:solidFill>
                <a:latin typeface="Garamond"/>
                <a:ea typeface="Garamond"/>
                <a:cs typeface="Garamond"/>
                <a:sym typeface="Garamond"/>
              </a:rPr>
              <a:t> Mindre svält</a:t>
            </a:r>
          </a:p>
          <a:p>
            <a:pPr marL="0" marR="0" lvl="0" indent="0" algn="l" rtl="0">
              <a:spcBef>
                <a:spcPts val="0"/>
              </a:spcBef>
              <a:spcAft>
                <a:spcPts val="0"/>
              </a:spcAft>
              <a:buClr>
                <a:schemeClr val="dk1"/>
              </a:buClr>
              <a:buSzPct val="100000"/>
              <a:buFont typeface="Arial"/>
              <a:buChar char="•"/>
            </a:pPr>
            <a:r>
              <a:rPr lang="sv-SE" sz="2400" dirty="0">
                <a:solidFill>
                  <a:schemeClr val="dk1"/>
                </a:solidFill>
                <a:latin typeface="Garamond"/>
                <a:ea typeface="Garamond"/>
                <a:cs typeface="Garamond"/>
                <a:sym typeface="Garamond"/>
              </a:rPr>
              <a:t> Lägre dödlighet </a:t>
            </a:r>
          </a:p>
          <a:p>
            <a:pPr marL="0" marR="0" lvl="0" indent="0" algn="l" rtl="0">
              <a:spcBef>
                <a:spcPts val="0"/>
              </a:spcBef>
              <a:spcAft>
                <a:spcPts val="0"/>
              </a:spcAft>
              <a:buClr>
                <a:schemeClr val="dk1"/>
              </a:buClr>
              <a:buSzPct val="100000"/>
              <a:buFont typeface="Arial"/>
              <a:buChar char="•"/>
            </a:pPr>
            <a:r>
              <a:rPr lang="sv-SE" sz="2400" dirty="0">
                <a:solidFill>
                  <a:schemeClr val="dk1"/>
                </a:solidFill>
                <a:latin typeface="Garamond"/>
                <a:ea typeface="Garamond"/>
                <a:cs typeface="Garamond"/>
                <a:sym typeface="Garamond"/>
              </a:rPr>
              <a:t> Fler barn som överlever</a:t>
            </a:r>
          </a:p>
          <a:p>
            <a:pPr marL="0" marR="0" lvl="0" indent="0" algn="l" rtl="0">
              <a:spcBef>
                <a:spcPts val="0"/>
              </a:spcBef>
              <a:spcAft>
                <a:spcPts val="0"/>
              </a:spcAft>
              <a:buClr>
                <a:schemeClr val="dk1"/>
              </a:buClr>
              <a:buSzPct val="100000"/>
              <a:buFont typeface="Arial"/>
              <a:buChar char="•"/>
            </a:pPr>
            <a:r>
              <a:rPr lang="sv-SE" sz="2400" dirty="0">
                <a:solidFill>
                  <a:schemeClr val="dk1"/>
                </a:solidFill>
                <a:latin typeface="Garamond"/>
                <a:ea typeface="Garamond"/>
                <a:cs typeface="Garamond"/>
                <a:sym typeface="Garamond"/>
              </a:rPr>
              <a:t> Högre medellivslängd</a:t>
            </a:r>
          </a:p>
          <a:p>
            <a:pPr marL="0" marR="0" lvl="0" indent="0" algn="l" rtl="0">
              <a:spcBef>
                <a:spcPts val="0"/>
              </a:spcBef>
              <a:spcAft>
                <a:spcPts val="0"/>
              </a:spcAft>
              <a:buClr>
                <a:schemeClr val="dk1"/>
              </a:buClr>
              <a:buSzPct val="100000"/>
              <a:buFont typeface="Arial"/>
              <a:buChar char="•"/>
            </a:pPr>
            <a:r>
              <a:rPr lang="sv-SE" sz="2400" dirty="0">
                <a:solidFill>
                  <a:schemeClr val="dk1"/>
                </a:solidFill>
                <a:latin typeface="Garamond"/>
                <a:ea typeface="Garamond"/>
                <a:cs typeface="Garamond"/>
                <a:sym typeface="Garamond"/>
              </a:rPr>
              <a:t> Mer pengar</a:t>
            </a:r>
          </a:p>
          <a:p>
            <a:pPr marL="0" marR="0" lvl="0" indent="0" algn="l" rtl="0">
              <a:spcBef>
                <a:spcPts val="0"/>
              </a:spcBef>
              <a:spcAft>
                <a:spcPts val="0"/>
              </a:spcAft>
              <a:buNone/>
            </a:pPr>
            <a:endParaRPr sz="1800" dirty="0">
              <a:solidFill>
                <a:schemeClr val="dk1"/>
              </a:solidFill>
              <a:latin typeface="Garamond"/>
              <a:ea typeface="Garamond"/>
              <a:cs typeface="Garamond"/>
              <a:sym typeface="Garamond"/>
            </a:endParaRPr>
          </a:p>
        </p:txBody>
      </p:sp>
      <p:pic>
        <p:nvPicPr>
          <p:cNvPr id="120" name="Shape 120"/>
          <p:cNvPicPr preferRelativeResize="0"/>
          <p:nvPr/>
        </p:nvPicPr>
        <p:blipFill rotWithShape="1">
          <a:blip r:embed="rId3">
            <a:alphaModFix/>
          </a:blip>
          <a:srcRect/>
          <a:stretch/>
        </p:blipFill>
        <p:spPr>
          <a:xfrm>
            <a:off x="1116012" y="4724400"/>
            <a:ext cx="2232025" cy="1871662"/>
          </a:xfrm>
          <a:prstGeom prst="rect">
            <a:avLst/>
          </a:prstGeom>
          <a:noFill/>
          <a:ln>
            <a:noFill/>
          </a:ln>
        </p:spPr>
      </p:pic>
      <p:pic>
        <p:nvPicPr>
          <p:cNvPr id="121" name="Shape 121"/>
          <p:cNvPicPr preferRelativeResize="0"/>
          <p:nvPr/>
        </p:nvPicPr>
        <p:blipFill rotWithShape="1">
          <a:blip r:embed="rId4">
            <a:alphaModFix/>
          </a:blip>
          <a:srcRect/>
          <a:stretch/>
        </p:blipFill>
        <p:spPr>
          <a:xfrm>
            <a:off x="6300787" y="3500437"/>
            <a:ext cx="1812924" cy="1471612"/>
          </a:xfrm>
          <a:prstGeom prst="rect">
            <a:avLst/>
          </a:prstGeom>
          <a:noFill/>
          <a:ln>
            <a:noFill/>
          </a:ln>
        </p:spPr>
      </p:pic>
      <p:pic>
        <p:nvPicPr>
          <p:cNvPr id="122" name="Shape 122"/>
          <p:cNvPicPr preferRelativeResize="0"/>
          <p:nvPr/>
        </p:nvPicPr>
        <p:blipFill rotWithShape="1">
          <a:blip r:embed="rId5">
            <a:alphaModFix/>
          </a:blip>
          <a:srcRect/>
          <a:stretch/>
        </p:blipFill>
        <p:spPr>
          <a:xfrm>
            <a:off x="1403350" y="2997200"/>
            <a:ext cx="1943100" cy="1657350"/>
          </a:xfrm>
          <a:prstGeom prst="rect">
            <a:avLst/>
          </a:prstGeom>
          <a:noFill/>
          <a:ln>
            <a:noFill/>
          </a:ln>
        </p:spPr>
      </p:pic>
      <p:sp>
        <p:nvSpPr>
          <p:cNvPr id="123" name="Shape 123"/>
          <p:cNvSpPr txBox="1"/>
          <p:nvPr/>
        </p:nvSpPr>
        <p:spPr>
          <a:xfrm>
            <a:off x="684212" y="1484312"/>
            <a:ext cx="7704136" cy="16319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sv-SE" sz="2000">
                <a:solidFill>
                  <a:schemeClr val="dk1"/>
                </a:solidFill>
                <a:latin typeface="Garamond"/>
                <a:ea typeface="Garamond"/>
                <a:cs typeface="Garamond"/>
                <a:sym typeface="Garamond"/>
              </a:rPr>
              <a:t>Fram till 1800-talet var den förväntade livslängden under 40 år i hela världen. Nästan alla levde på jordbruk och hade låga inkomster. När industrier började växa fram och inkomsterna ökade blev vissa länder mer rika och fick bättre hälsa. Överlevnaden började bli högre i vissa delar av världen.</a:t>
            </a:r>
          </a:p>
        </p:txBody>
      </p:sp>
    </p:spTree>
    <p:extLst>
      <p:ext uri="{BB962C8B-B14F-4D97-AF65-F5344CB8AC3E}">
        <p14:creationId xmlns:p14="http://schemas.microsoft.com/office/powerpoint/2010/main" val="39592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fade">
                                      <p:cBhvr>
                                        <p:cTn id="7" dur="2000"/>
                                        <p:tgtEl>
                                          <p:spTgt spid="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fade">
                                      <p:cBhvr>
                                        <p:cTn id="12" dur="2000"/>
                                        <p:tgtEl>
                                          <p:spTgt spid="122"/>
                                        </p:tgtEl>
                                      </p:cBhvr>
                                    </p:animEffect>
                                  </p:childTnLst>
                                </p:cTn>
                              </p:par>
                              <p:par>
                                <p:cTn id="13" presetID="10" presetClass="entr" presetSubtype="0" fill="hold" nodeType="withEffect">
                                  <p:stCondLst>
                                    <p:cond delay="0"/>
                                  </p:stCondLst>
                                  <p:childTnLst>
                                    <p:set>
                                      <p:cBhvr>
                                        <p:cTn id="14" dur="1" fill="hold">
                                          <p:stCondLst>
                                            <p:cond delay="0"/>
                                          </p:stCondLst>
                                        </p:cTn>
                                        <p:tgtEl>
                                          <p:spTgt spid="120"/>
                                        </p:tgtEl>
                                        <p:attrNameLst>
                                          <p:attrName>style.visibility</p:attrName>
                                        </p:attrNameLst>
                                      </p:cBhvr>
                                      <p:to>
                                        <p:strVal val="visible"/>
                                      </p:to>
                                    </p:set>
                                    <p:animEffect transition="in" filter="fade">
                                      <p:cBhvr>
                                        <p:cTn id="15" dur="2000"/>
                                        <p:tgtEl>
                                          <p:spTgt spid="120"/>
                                        </p:tgtEl>
                                      </p:cBhvr>
                                    </p:animEffect>
                                  </p:childTnLst>
                                </p:cTn>
                              </p:par>
                              <p:par>
                                <p:cTn id="16" presetID="10" presetClass="entr" presetSubtype="0" fill="hold" nodeType="with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fade">
                                      <p:cBhvr>
                                        <p:cTn id="18" dur="2000"/>
                                        <p:tgtEl>
                                          <p:spTgt spid="1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9">
                                            <p:txEl>
                                              <p:pRg st="0" end="0"/>
                                            </p:txEl>
                                          </p:spTgt>
                                        </p:tgtEl>
                                        <p:attrNameLst>
                                          <p:attrName>style.visibility</p:attrName>
                                        </p:attrNameLst>
                                      </p:cBhvr>
                                      <p:to>
                                        <p:strVal val="visible"/>
                                      </p:to>
                                    </p:set>
                                    <p:animEffect transition="in" filter="fade">
                                      <p:cBhvr>
                                        <p:cTn id="23" dur="2000"/>
                                        <p:tgtEl>
                                          <p:spTgt spid="11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9">
                                            <p:txEl>
                                              <p:pRg st="1" end="1"/>
                                            </p:txEl>
                                          </p:spTgt>
                                        </p:tgtEl>
                                        <p:attrNameLst>
                                          <p:attrName>style.visibility</p:attrName>
                                        </p:attrNameLst>
                                      </p:cBhvr>
                                      <p:to>
                                        <p:strVal val="visible"/>
                                      </p:to>
                                    </p:set>
                                    <p:animEffect transition="in" filter="fade">
                                      <p:cBhvr>
                                        <p:cTn id="28" dur="2000"/>
                                        <p:tgtEl>
                                          <p:spTgt spid="11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9">
                                            <p:txEl>
                                              <p:pRg st="2" end="2"/>
                                            </p:txEl>
                                          </p:spTgt>
                                        </p:tgtEl>
                                        <p:attrNameLst>
                                          <p:attrName>style.visibility</p:attrName>
                                        </p:attrNameLst>
                                      </p:cBhvr>
                                      <p:to>
                                        <p:strVal val="visible"/>
                                      </p:to>
                                    </p:set>
                                    <p:animEffect transition="in" filter="fade">
                                      <p:cBhvr>
                                        <p:cTn id="33" dur="2000"/>
                                        <p:tgtEl>
                                          <p:spTgt spid="11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9">
                                            <p:txEl>
                                              <p:pRg st="3" end="3"/>
                                            </p:txEl>
                                          </p:spTgt>
                                        </p:tgtEl>
                                        <p:attrNameLst>
                                          <p:attrName>style.visibility</p:attrName>
                                        </p:attrNameLst>
                                      </p:cBhvr>
                                      <p:to>
                                        <p:strVal val="visible"/>
                                      </p:to>
                                    </p:set>
                                    <p:animEffect transition="in" filter="fade">
                                      <p:cBhvr>
                                        <p:cTn id="38" dur="2000"/>
                                        <p:tgtEl>
                                          <p:spTgt spid="11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9">
                                            <p:txEl>
                                              <p:pRg st="4" end="4"/>
                                            </p:txEl>
                                          </p:spTgt>
                                        </p:tgtEl>
                                        <p:attrNameLst>
                                          <p:attrName>style.visibility</p:attrName>
                                        </p:attrNameLst>
                                      </p:cBhvr>
                                      <p:to>
                                        <p:strVal val="visible"/>
                                      </p:to>
                                    </p:set>
                                    <p:animEffect transition="in" filter="fade">
                                      <p:cBhvr>
                                        <p:cTn id="43" dur="2000"/>
                                        <p:tgtEl>
                                          <p:spTgt spid="119">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9">
                                            <p:txEl>
                                              <p:pRg st="5" end="5"/>
                                            </p:txEl>
                                          </p:spTgt>
                                        </p:tgtEl>
                                        <p:attrNameLst>
                                          <p:attrName>style.visibility</p:attrName>
                                        </p:attrNameLst>
                                      </p:cBhvr>
                                      <p:to>
                                        <p:strVal val="visible"/>
                                      </p:to>
                                    </p:set>
                                    <p:animEffect transition="in" filter="fade">
                                      <p:cBhvr>
                                        <p:cTn id="48" dur="2000"/>
                                        <p:tgtEl>
                                          <p:spTgt spid="119">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9">
                                            <p:txEl>
                                              <p:pRg st="6" end="6"/>
                                            </p:txEl>
                                          </p:spTgt>
                                        </p:tgtEl>
                                        <p:attrNameLst>
                                          <p:attrName>style.visibility</p:attrName>
                                        </p:attrNameLst>
                                      </p:cBhvr>
                                      <p:to>
                                        <p:strVal val="visible"/>
                                      </p:to>
                                    </p:set>
                                    <p:animEffect transition="in" filter="fade">
                                      <p:cBhvr>
                                        <p:cTn id="53" dur="2000"/>
                                        <p:tgtEl>
                                          <p:spTgt spid="119">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9">
                                            <p:txEl>
                                              <p:pRg st="7" end="7"/>
                                            </p:txEl>
                                          </p:spTgt>
                                        </p:tgtEl>
                                        <p:attrNameLst>
                                          <p:attrName>style.visibility</p:attrName>
                                        </p:attrNameLst>
                                      </p:cBhvr>
                                      <p:to>
                                        <p:strVal val="visible"/>
                                      </p:to>
                                    </p:set>
                                    <p:animEffect transition="in" filter="fade">
                                      <p:cBhvr>
                                        <p:cTn id="58" dur="2000"/>
                                        <p:tgtEl>
                                          <p:spTgt spid="119">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19">
                                            <p:txEl>
                                              <p:pRg st="8" end="8"/>
                                            </p:txEl>
                                          </p:spTgt>
                                        </p:tgtEl>
                                        <p:attrNameLst>
                                          <p:attrName>style.visibility</p:attrName>
                                        </p:attrNameLst>
                                      </p:cBhvr>
                                      <p:to>
                                        <p:strVal val="visible"/>
                                      </p:to>
                                    </p:set>
                                    <p:animEffect transition="in" filter="fade">
                                      <p:cBhvr>
                                        <p:cTn id="63" dur="2000"/>
                                        <p:tgtEl>
                                          <p:spTgt spid="1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60648"/>
            <a:ext cx="8229600" cy="1728192"/>
          </a:xfrm>
        </p:spPr>
        <p:txBody>
          <a:bodyPr/>
          <a:lstStyle/>
          <a:p>
            <a:r>
              <a:rPr lang="sv-SE" sz="3600" dirty="0" smtClean="0">
                <a:hlinkClick r:id="rId2"/>
              </a:rPr>
              <a:t>Befolkningspyramid: </a:t>
            </a:r>
            <a:r>
              <a:rPr lang="sv-SE" sz="3600" dirty="0" smtClean="0"/>
              <a:t>visar  hur gamla antalet män och kvinnor i % är .</a:t>
            </a:r>
            <a:endParaRPr lang="sv-SE" sz="3600" dirty="0"/>
          </a:p>
        </p:txBody>
      </p:sp>
      <p:pic>
        <p:nvPicPr>
          <p:cNvPr id="11" name="Platshållare för innehåll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4008" y="2852936"/>
            <a:ext cx="4038600" cy="3384376"/>
          </a:xfrm>
        </p:spPr>
      </p:pic>
      <p:pic>
        <p:nvPicPr>
          <p:cNvPr id="10" name="Platshållare för innehåll 9"/>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95536" y="2780928"/>
            <a:ext cx="4041775" cy="3312368"/>
          </a:xfrm>
        </p:spPr>
      </p:pic>
      <p:sp>
        <p:nvSpPr>
          <p:cNvPr id="12" name="Rektangel 11"/>
          <p:cNvSpPr/>
          <p:nvPr/>
        </p:nvSpPr>
        <p:spPr>
          <a:xfrm>
            <a:off x="1043608" y="2204864"/>
            <a:ext cx="29523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00" dirty="0" smtClean="0"/>
              <a:t>Sverige (2015)</a:t>
            </a:r>
            <a:endParaRPr lang="sv-SE" sz="1800" dirty="0"/>
          </a:p>
        </p:txBody>
      </p:sp>
      <p:sp>
        <p:nvSpPr>
          <p:cNvPr id="13" name="Rektangel 12"/>
          <p:cNvSpPr/>
          <p:nvPr/>
        </p:nvSpPr>
        <p:spPr>
          <a:xfrm>
            <a:off x="5364088" y="2204864"/>
            <a:ext cx="28803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00" dirty="0" smtClean="0"/>
              <a:t>Afghanistan (2011)</a:t>
            </a:r>
            <a:endParaRPr lang="sv-SE" sz="1800" dirty="0"/>
          </a:p>
        </p:txBody>
      </p:sp>
    </p:spTree>
    <p:extLst>
      <p:ext uri="{BB962C8B-B14F-4D97-AF65-F5344CB8AC3E}">
        <p14:creationId xmlns:p14="http://schemas.microsoft.com/office/powerpoint/2010/main" val="1743592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a:hlinkClick r:id="rId3"/>
          </p:cNvPr>
          <p:cNvPicPr preferRelativeResize="0"/>
          <p:nvPr/>
        </p:nvPicPr>
        <p:blipFill rotWithShape="1">
          <a:blip r:embed="rId4">
            <a:alphaModFix/>
          </a:blip>
          <a:srcRect b="29404"/>
          <a:stretch/>
        </p:blipFill>
        <p:spPr>
          <a:xfrm>
            <a:off x="-12700" y="0"/>
            <a:ext cx="9055099" cy="4724400"/>
          </a:xfrm>
          <a:prstGeom prst="rect">
            <a:avLst/>
          </a:prstGeom>
          <a:noFill/>
          <a:ln>
            <a:noFill/>
          </a:ln>
        </p:spPr>
      </p:pic>
      <p:sp>
        <p:nvSpPr>
          <p:cNvPr id="104" name="Shape 104"/>
          <p:cNvSpPr txBox="1">
            <a:spLocks noGrp="1"/>
          </p:cNvSpPr>
          <p:nvPr>
            <p:ph type="title" idx="4294967295"/>
          </p:nvPr>
        </p:nvSpPr>
        <p:spPr>
          <a:xfrm>
            <a:off x="0" y="228600"/>
            <a:ext cx="5711825" cy="895350"/>
          </a:xfrm>
          <a:prstGeom prst="rect">
            <a:avLst/>
          </a:prstGeom>
          <a:noFill/>
          <a:ln>
            <a:noFill/>
          </a:ln>
        </p:spPr>
        <p:txBody>
          <a:bodyPr lIns="91425" tIns="45700" rIns="91425" bIns="45700" anchor="ctr" anchorCtr="0">
            <a:noAutofit/>
          </a:bodyPr>
          <a:lstStyle/>
          <a:p>
            <a:pPr lvl="0">
              <a:spcBef>
                <a:spcPts val="0"/>
              </a:spcBef>
              <a:buSzPct val="25000"/>
            </a:pPr>
            <a:r>
              <a:rPr lang="sv-SE" sz="2000" dirty="0">
                <a:solidFill>
                  <a:schemeClr val="dk1"/>
                </a:solidFill>
                <a:latin typeface="Calibri"/>
                <a:ea typeface="Calibri"/>
                <a:cs typeface="Calibri"/>
                <a:sym typeface="Calibri"/>
              </a:rPr>
              <a:t/>
            </a:r>
            <a:br>
              <a:rPr lang="sv-SE" sz="2000" dirty="0">
                <a:solidFill>
                  <a:schemeClr val="dk1"/>
                </a:solidFill>
                <a:latin typeface="Calibri"/>
                <a:ea typeface="Calibri"/>
                <a:cs typeface="Calibri"/>
                <a:sym typeface="Calibri"/>
              </a:rPr>
            </a:br>
            <a:r>
              <a:rPr lang="sv-SE" sz="2000" dirty="0">
                <a:solidFill>
                  <a:schemeClr val="dk1"/>
                </a:solidFill>
                <a:latin typeface="Calibri"/>
                <a:ea typeface="Calibri"/>
                <a:cs typeface="Calibri"/>
                <a:sym typeface="Calibri"/>
              </a:rPr>
              <a:t>.</a:t>
            </a:r>
            <a:endParaRPr lang="sv-SE" sz="2000" b="0" i="0" u="none" strike="noStrike" cap="none" dirty="0">
              <a:solidFill>
                <a:schemeClr val="dk1"/>
              </a:solidFill>
              <a:latin typeface="Calibri"/>
              <a:ea typeface="Calibri"/>
              <a:cs typeface="Calibri"/>
              <a:sym typeface="Calibri"/>
            </a:endParaRPr>
          </a:p>
        </p:txBody>
      </p:sp>
      <p:sp>
        <p:nvSpPr>
          <p:cNvPr id="6" name="Rektangel 5"/>
          <p:cNvSpPr/>
          <p:nvPr/>
        </p:nvSpPr>
        <p:spPr>
          <a:xfrm>
            <a:off x="611560" y="4509120"/>
            <a:ext cx="8064896" cy="1778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sz="2000" dirty="0">
                <a:solidFill>
                  <a:schemeClr val="tx1"/>
                </a:solidFill>
                <a:latin typeface="Calibri"/>
                <a:ea typeface="Calibri"/>
                <a:cs typeface="Calibri"/>
                <a:sym typeface="Calibri"/>
              </a:rPr>
              <a:t>Att räkna jordens befolkning i exakta siffror är svårt men vi vet att majoriteten </a:t>
            </a:r>
            <a:r>
              <a:rPr lang="sv-SE" sz="2000" dirty="0" smtClean="0">
                <a:solidFill>
                  <a:schemeClr val="tx1"/>
                </a:solidFill>
                <a:latin typeface="Calibri"/>
                <a:ea typeface="Calibri"/>
                <a:cs typeface="Calibri"/>
                <a:sym typeface="Calibri"/>
              </a:rPr>
              <a:t>av </a:t>
            </a:r>
            <a:r>
              <a:rPr lang="sv-SE" sz="2000" dirty="0">
                <a:solidFill>
                  <a:schemeClr val="tx1"/>
                </a:solidFill>
                <a:latin typeface="Calibri"/>
                <a:ea typeface="Calibri"/>
                <a:cs typeface="Calibri"/>
                <a:sym typeface="Calibri"/>
              </a:rPr>
              <a:t>världens befolkning bor i </a:t>
            </a:r>
            <a:r>
              <a:rPr lang="sv-SE" sz="2000" dirty="0" smtClean="0">
                <a:solidFill>
                  <a:schemeClr val="tx1"/>
                </a:solidFill>
                <a:latin typeface="Calibri"/>
                <a:ea typeface="Calibri"/>
                <a:cs typeface="Calibri"/>
                <a:sym typeface="Calibri"/>
              </a:rPr>
              <a:t>Asien. </a:t>
            </a:r>
          </a:p>
          <a:p>
            <a:pPr marL="285750" indent="-285750">
              <a:buFont typeface="Arial" panose="020B0604020202020204" pitchFamily="34" charset="0"/>
              <a:buChar char="•"/>
            </a:pPr>
            <a:r>
              <a:rPr lang="sv-SE" sz="2000" dirty="0" smtClean="0">
                <a:solidFill>
                  <a:schemeClr val="tx1"/>
                </a:solidFill>
                <a:latin typeface="Calibri"/>
                <a:ea typeface="Calibri"/>
                <a:cs typeface="Calibri"/>
                <a:sym typeface="Calibri"/>
              </a:rPr>
              <a:t>Hälften av världens människor lever på 5% av jordens landyta.</a:t>
            </a:r>
          </a:p>
          <a:p>
            <a:pPr marL="285750" indent="-285750">
              <a:buFont typeface="Arial" panose="020B0604020202020204" pitchFamily="34" charset="0"/>
              <a:buChar char="•"/>
            </a:pPr>
            <a:r>
              <a:rPr lang="sv-SE" sz="2000" dirty="0" smtClean="0">
                <a:solidFill>
                  <a:schemeClr val="tx1"/>
                </a:solidFill>
                <a:latin typeface="Calibri"/>
                <a:ea typeface="Calibri"/>
                <a:cs typeface="Calibri"/>
                <a:sym typeface="Calibri"/>
              </a:rPr>
              <a:t>9 av 10 människor i världen bor på 20% av landytan</a:t>
            </a:r>
          </a:p>
          <a:p>
            <a:pPr marL="285750" indent="-285750">
              <a:buFont typeface="Arial" panose="020B0604020202020204" pitchFamily="34" charset="0"/>
              <a:buChar char="•"/>
            </a:pPr>
            <a:endParaRPr lang="sv-SE" sz="1800" dirty="0">
              <a:solidFill>
                <a:schemeClr val="bg1"/>
              </a:solidFill>
            </a:endParaRPr>
          </a:p>
        </p:txBody>
      </p:sp>
      <p:sp>
        <p:nvSpPr>
          <p:cNvPr id="7" name="Rektangel 6"/>
          <p:cNvSpPr/>
          <p:nvPr/>
        </p:nvSpPr>
        <p:spPr>
          <a:xfrm>
            <a:off x="2771800" y="116632"/>
            <a:ext cx="36004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Befolkningstäthet i världen</a:t>
            </a: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20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sv-SE" sz="4400" b="0" i="0" u="none" strike="noStrike" cap="none">
                <a:solidFill>
                  <a:schemeClr val="dk1"/>
                </a:solidFill>
                <a:latin typeface="Calibri"/>
                <a:ea typeface="Calibri"/>
                <a:cs typeface="Calibri"/>
                <a:sym typeface="Calibri"/>
              </a:rPr>
              <a:t>Urbanisering och migration</a:t>
            </a:r>
          </a:p>
        </p:txBody>
      </p:sp>
      <p:sp>
        <p:nvSpPr>
          <p:cNvPr id="130" name="Shape 130"/>
          <p:cNvSpPr txBox="1"/>
          <p:nvPr/>
        </p:nvSpPr>
        <p:spPr>
          <a:xfrm>
            <a:off x="395287" y="1628775"/>
            <a:ext cx="8208962" cy="4524374"/>
          </a:xfrm>
          <a:prstGeom prst="rect">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t" anchorCtr="0">
            <a:noAutofit/>
          </a:bodyPr>
          <a:lstStyle/>
          <a:p>
            <a:pPr marL="0" marR="0" lvl="0" indent="0" algn="l" rtl="0">
              <a:spcBef>
                <a:spcPts val="0"/>
              </a:spcBef>
              <a:spcAft>
                <a:spcPts val="0"/>
              </a:spcAft>
              <a:buSzPct val="25000"/>
              <a:buNone/>
            </a:pPr>
            <a:r>
              <a:rPr lang="sv-SE" sz="2400">
                <a:solidFill>
                  <a:schemeClr val="dk1"/>
                </a:solidFill>
                <a:latin typeface="Garamond"/>
                <a:ea typeface="Garamond"/>
                <a:cs typeface="Garamond"/>
                <a:sym typeface="Garamond"/>
              </a:rPr>
              <a:t>Människor har alltid flyttat över jorden, orsakerna kan vara olika.</a:t>
            </a:r>
          </a:p>
          <a:p>
            <a:pPr marL="0" marR="0" lvl="0" indent="0" algn="l" rtl="0">
              <a:spcBef>
                <a:spcPts val="0"/>
              </a:spcBef>
              <a:spcAft>
                <a:spcPts val="0"/>
              </a:spcAft>
              <a:buNone/>
            </a:pPr>
            <a:endParaRPr sz="2400">
              <a:solidFill>
                <a:schemeClr val="dk1"/>
              </a:solidFill>
              <a:latin typeface="Garamond"/>
              <a:ea typeface="Garamond"/>
              <a:cs typeface="Garamond"/>
              <a:sym typeface="Garamond"/>
            </a:endParaRPr>
          </a:p>
          <a:p>
            <a:pPr marL="0" marR="0" lvl="0" indent="0" algn="l" rtl="0">
              <a:spcBef>
                <a:spcPts val="0"/>
              </a:spcBef>
              <a:spcAft>
                <a:spcPts val="0"/>
              </a:spcAft>
              <a:buSzPct val="25000"/>
              <a:buNone/>
            </a:pPr>
            <a:r>
              <a:rPr lang="sv-SE" sz="2400">
                <a:solidFill>
                  <a:schemeClr val="dk1"/>
                </a:solidFill>
                <a:latin typeface="Garamond"/>
                <a:ea typeface="Garamond"/>
                <a:cs typeface="Garamond"/>
                <a:sym typeface="Garamond"/>
              </a:rPr>
              <a:t>”Push- och pullfaktorer” – orsaker</a:t>
            </a:r>
          </a:p>
          <a:p>
            <a:pPr marL="0" marR="0" lvl="0" indent="0" algn="l" rtl="0">
              <a:spcBef>
                <a:spcPts val="0"/>
              </a:spcBef>
              <a:spcAft>
                <a:spcPts val="0"/>
              </a:spcAft>
              <a:buSzPct val="25000"/>
              <a:buNone/>
            </a:pPr>
            <a:r>
              <a:rPr lang="sv-SE" sz="2400" i="1">
                <a:solidFill>
                  <a:schemeClr val="dk1"/>
                </a:solidFill>
                <a:latin typeface="Garamond"/>
                <a:ea typeface="Garamond"/>
                <a:cs typeface="Garamond"/>
                <a:sym typeface="Garamond"/>
              </a:rPr>
              <a:t>Push</a:t>
            </a:r>
            <a:r>
              <a:rPr lang="sv-SE" sz="2400">
                <a:solidFill>
                  <a:schemeClr val="dk1"/>
                </a:solidFill>
                <a:latin typeface="Garamond"/>
                <a:ea typeface="Garamond"/>
                <a:cs typeface="Garamond"/>
                <a:sym typeface="Garamond"/>
              </a:rPr>
              <a:t> – orsaker till emigration</a:t>
            </a:r>
          </a:p>
          <a:p>
            <a:pPr marL="0" marR="0" lvl="0" indent="0" algn="l" rtl="0">
              <a:spcBef>
                <a:spcPts val="0"/>
              </a:spcBef>
              <a:spcAft>
                <a:spcPts val="0"/>
              </a:spcAft>
              <a:buSzPct val="25000"/>
              <a:buNone/>
            </a:pPr>
            <a:r>
              <a:rPr lang="sv-SE" sz="2400">
                <a:solidFill>
                  <a:schemeClr val="dk1"/>
                </a:solidFill>
                <a:latin typeface="Garamond"/>
                <a:ea typeface="Garamond"/>
                <a:cs typeface="Garamond"/>
                <a:sym typeface="Garamond"/>
              </a:rPr>
              <a:t>Krig, svält, nöd…</a:t>
            </a:r>
          </a:p>
          <a:p>
            <a:pPr marL="0" marR="0" lvl="0" indent="0" algn="l" rtl="0">
              <a:spcBef>
                <a:spcPts val="0"/>
              </a:spcBef>
              <a:spcAft>
                <a:spcPts val="0"/>
              </a:spcAft>
              <a:buNone/>
            </a:pPr>
            <a:endParaRPr sz="2400">
              <a:solidFill>
                <a:schemeClr val="dk1"/>
              </a:solidFill>
              <a:latin typeface="Garamond"/>
              <a:ea typeface="Garamond"/>
              <a:cs typeface="Garamond"/>
              <a:sym typeface="Garamond"/>
            </a:endParaRPr>
          </a:p>
          <a:p>
            <a:pPr marL="0" marR="0" lvl="0" indent="0" algn="l" rtl="0">
              <a:spcBef>
                <a:spcPts val="0"/>
              </a:spcBef>
              <a:spcAft>
                <a:spcPts val="0"/>
              </a:spcAft>
              <a:buSzPct val="25000"/>
              <a:buNone/>
            </a:pPr>
            <a:r>
              <a:rPr lang="sv-SE" sz="2400" i="1">
                <a:solidFill>
                  <a:schemeClr val="dk1"/>
                </a:solidFill>
                <a:latin typeface="Garamond"/>
                <a:ea typeface="Garamond"/>
                <a:cs typeface="Garamond"/>
                <a:sym typeface="Garamond"/>
              </a:rPr>
              <a:t>Pull</a:t>
            </a:r>
            <a:r>
              <a:rPr lang="sv-SE" sz="2400">
                <a:solidFill>
                  <a:schemeClr val="dk1"/>
                </a:solidFill>
                <a:latin typeface="Garamond"/>
                <a:ea typeface="Garamond"/>
                <a:cs typeface="Garamond"/>
                <a:sym typeface="Garamond"/>
              </a:rPr>
              <a:t> – orsaker till immigration</a:t>
            </a:r>
          </a:p>
          <a:p>
            <a:pPr marL="0" marR="0" lvl="0" indent="0" algn="l" rtl="0">
              <a:spcBef>
                <a:spcPts val="0"/>
              </a:spcBef>
              <a:spcAft>
                <a:spcPts val="0"/>
              </a:spcAft>
              <a:buSzPct val="25000"/>
              <a:buNone/>
            </a:pPr>
            <a:r>
              <a:rPr lang="sv-SE" sz="2400">
                <a:solidFill>
                  <a:schemeClr val="dk1"/>
                </a:solidFill>
                <a:latin typeface="Garamond"/>
                <a:ea typeface="Garamond"/>
                <a:cs typeface="Garamond"/>
                <a:sym typeface="Garamond"/>
              </a:rPr>
              <a:t>Rikare, framtidsutsikter… </a:t>
            </a:r>
          </a:p>
          <a:p>
            <a:pPr marL="0" marR="0" lvl="0" indent="0" algn="l" rtl="0">
              <a:spcBef>
                <a:spcPts val="0"/>
              </a:spcBef>
              <a:spcAft>
                <a:spcPts val="0"/>
              </a:spcAft>
              <a:buNone/>
            </a:pPr>
            <a:endParaRPr sz="2400">
              <a:solidFill>
                <a:schemeClr val="dk1"/>
              </a:solidFill>
              <a:latin typeface="Garamond"/>
              <a:ea typeface="Garamond"/>
              <a:cs typeface="Garamond"/>
              <a:sym typeface="Garamond"/>
            </a:endParaRPr>
          </a:p>
          <a:p>
            <a:pPr marL="0" marR="0" lvl="0" indent="0" algn="l" rtl="0">
              <a:spcBef>
                <a:spcPts val="0"/>
              </a:spcBef>
              <a:spcAft>
                <a:spcPts val="0"/>
              </a:spcAft>
              <a:buSzPct val="25000"/>
              <a:buNone/>
            </a:pPr>
            <a:r>
              <a:rPr lang="sv-SE" sz="2400">
                <a:solidFill>
                  <a:schemeClr val="dk1"/>
                </a:solidFill>
                <a:latin typeface="Garamond"/>
                <a:ea typeface="Garamond"/>
                <a:cs typeface="Garamond"/>
                <a:sym typeface="Garamond"/>
              </a:rPr>
              <a:t>Urbanisering = inflyttningen till städer för att söka jobb och bättre framtid. Många hamnar i slum och fattigdom.</a:t>
            </a:r>
          </a:p>
          <a:p>
            <a:pPr marL="0" marR="0" lvl="0" indent="0" algn="l" rtl="0">
              <a:spcBef>
                <a:spcPts val="0"/>
              </a:spcBef>
              <a:spcAft>
                <a:spcPts val="0"/>
              </a:spcAft>
              <a:buNone/>
            </a:pPr>
            <a:endParaRPr sz="2400">
              <a:solidFill>
                <a:schemeClr val="dk1"/>
              </a:solidFill>
              <a:latin typeface="Garamond"/>
              <a:ea typeface="Garamond"/>
              <a:cs typeface="Garamond"/>
              <a:sym typeface="Garamond"/>
            </a:endParaRPr>
          </a:p>
        </p:txBody>
      </p:sp>
      <p:sp>
        <p:nvSpPr>
          <p:cNvPr id="131" name="Shape 131"/>
          <p:cNvSpPr txBox="1"/>
          <p:nvPr/>
        </p:nvSpPr>
        <p:spPr>
          <a:xfrm>
            <a:off x="4787900" y="2349500"/>
            <a:ext cx="3529013" cy="1754187"/>
          </a:xfrm>
          <a:prstGeom prst="rect">
            <a:avLst/>
          </a:prstGeom>
          <a:solidFill>
            <a:schemeClr val="accent2"/>
          </a:solidFill>
          <a:ln w="38100" cap="flat" cmpd="sng">
            <a:solidFill>
              <a:schemeClr val="lt1"/>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t" anchorCtr="0">
            <a:noAutofit/>
          </a:bodyPr>
          <a:lstStyle/>
          <a:p>
            <a:pPr marL="0" marR="0" lvl="0" indent="0" algn="l" rtl="0">
              <a:spcBef>
                <a:spcPts val="0"/>
              </a:spcBef>
              <a:spcAft>
                <a:spcPts val="0"/>
              </a:spcAft>
              <a:buSzPct val="25000"/>
              <a:buNone/>
            </a:pPr>
            <a:r>
              <a:rPr lang="sv-SE" sz="1800" b="1">
                <a:solidFill>
                  <a:schemeClr val="lt1"/>
                </a:solidFill>
                <a:latin typeface="Garamond"/>
                <a:ea typeface="Garamond"/>
                <a:cs typeface="Garamond"/>
                <a:sym typeface="Garamond"/>
              </a:rPr>
              <a:t>Ordlista </a:t>
            </a:r>
          </a:p>
          <a:p>
            <a:pPr marL="0" marR="0" lvl="0" indent="0" algn="l" rtl="0">
              <a:spcBef>
                <a:spcPts val="0"/>
              </a:spcBef>
              <a:spcAft>
                <a:spcPts val="0"/>
              </a:spcAft>
              <a:buSzPct val="25000"/>
              <a:buNone/>
            </a:pPr>
            <a:r>
              <a:rPr lang="sv-SE" sz="1800">
                <a:solidFill>
                  <a:schemeClr val="lt1"/>
                </a:solidFill>
                <a:latin typeface="Garamond"/>
                <a:ea typeface="Garamond"/>
                <a:cs typeface="Garamond"/>
                <a:sym typeface="Garamond"/>
              </a:rPr>
              <a:t>migration =flyttning, vandring, folkvandring</a:t>
            </a:r>
          </a:p>
          <a:p>
            <a:pPr marL="0" marR="0" lvl="0" indent="0" algn="l" rtl="0">
              <a:spcBef>
                <a:spcPts val="0"/>
              </a:spcBef>
              <a:spcAft>
                <a:spcPts val="0"/>
              </a:spcAft>
              <a:buSzPct val="25000"/>
              <a:buNone/>
            </a:pPr>
            <a:r>
              <a:rPr lang="sv-SE" sz="1800">
                <a:solidFill>
                  <a:schemeClr val="lt1"/>
                </a:solidFill>
                <a:latin typeface="Garamond"/>
                <a:ea typeface="Garamond"/>
                <a:cs typeface="Garamond"/>
                <a:sym typeface="Garamond"/>
              </a:rPr>
              <a:t>immigration = inflyttning, invandring</a:t>
            </a:r>
          </a:p>
          <a:p>
            <a:pPr marL="0" marR="0" lvl="0" indent="0" algn="l" rtl="0">
              <a:spcBef>
                <a:spcPts val="0"/>
              </a:spcBef>
              <a:spcAft>
                <a:spcPts val="0"/>
              </a:spcAft>
              <a:buSzPct val="25000"/>
              <a:buNone/>
            </a:pPr>
            <a:r>
              <a:rPr lang="sv-SE" sz="1800">
                <a:solidFill>
                  <a:schemeClr val="lt1"/>
                </a:solidFill>
                <a:latin typeface="Garamond"/>
                <a:ea typeface="Garamond"/>
                <a:cs typeface="Garamond"/>
                <a:sym typeface="Garamond"/>
              </a:rPr>
              <a:t>emigration = utflyttning, utvandring</a:t>
            </a:r>
          </a:p>
          <a:p>
            <a:pPr marL="0" marR="0" lvl="0" indent="0" algn="l" rtl="0">
              <a:spcBef>
                <a:spcPts val="0"/>
              </a:spcBef>
              <a:spcAft>
                <a:spcPts val="0"/>
              </a:spcAft>
              <a:buNone/>
            </a:pPr>
            <a:endParaRPr sz="1800">
              <a:solidFill>
                <a:schemeClr val="lt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fade">
                                      <p:cBhvr>
                                        <p:cTn id="7" dur="20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fade">
                                      <p:cBhvr>
                                        <p:cTn id="12" dur="2000"/>
                                        <p:tgtEl>
                                          <p:spTgt spid="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2000"/>
                                        <p:tgtEl>
                                          <p:spTgt spid="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xEl>
                                              <p:pRg st="3" end="3"/>
                                            </p:txEl>
                                          </p:spTgt>
                                        </p:tgtEl>
                                        <p:attrNameLst>
                                          <p:attrName>style.visibility</p:attrName>
                                        </p:attrNameLst>
                                      </p:cBhvr>
                                      <p:to>
                                        <p:strVal val="visible"/>
                                      </p:to>
                                    </p:set>
                                    <p:animEffect transition="in" filter="fade">
                                      <p:cBhvr>
                                        <p:cTn id="22" dur="2000"/>
                                        <p:tgtEl>
                                          <p:spTgt spid="1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
                                            <p:txEl>
                                              <p:pRg st="4" end="4"/>
                                            </p:txEl>
                                          </p:spTgt>
                                        </p:tgtEl>
                                        <p:attrNameLst>
                                          <p:attrName>style.visibility</p:attrName>
                                        </p:attrNameLst>
                                      </p:cBhvr>
                                      <p:to>
                                        <p:strVal val="visible"/>
                                      </p:to>
                                    </p:set>
                                    <p:animEffect transition="in" filter="fade">
                                      <p:cBhvr>
                                        <p:cTn id="27" dur="2000"/>
                                        <p:tgtEl>
                                          <p:spTgt spid="1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2000"/>
                                        <p:tgtEl>
                                          <p:spTgt spid="1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0">
                                            <p:txEl>
                                              <p:pRg st="6" end="6"/>
                                            </p:txEl>
                                          </p:spTgt>
                                        </p:tgtEl>
                                        <p:attrNameLst>
                                          <p:attrName>style.visibility</p:attrName>
                                        </p:attrNameLst>
                                      </p:cBhvr>
                                      <p:to>
                                        <p:strVal val="visible"/>
                                      </p:to>
                                    </p:set>
                                    <p:animEffect transition="in" filter="fade">
                                      <p:cBhvr>
                                        <p:cTn id="37" dur="2000"/>
                                        <p:tgtEl>
                                          <p:spTgt spid="13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0">
                                            <p:txEl>
                                              <p:pRg st="7" end="7"/>
                                            </p:txEl>
                                          </p:spTgt>
                                        </p:tgtEl>
                                        <p:attrNameLst>
                                          <p:attrName>style.visibility</p:attrName>
                                        </p:attrNameLst>
                                      </p:cBhvr>
                                      <p:to>
                                        <p:strVal val="visible"/>
                                      </p:to>
                                    </p:set>
                                    <p:animEffect transition="in" filter="fade">
                                      <p:cBhvr>
                                        <p:cTn id="42" dur="2000"/>
                                        <p:tgtEl>
                                          <p:spTgt spid="13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0">
                                            <p:txEl>
                                              <p:pRg st="8" end="8"/>
                                            </p:txEl>
                                          </p:spTgt>
                                        </p:tgtEl>
                                        <p:attrNameLst>
                                          <p:attrName>style.visibility</p:attrName>
                                        </p:attrNameLst>
                                      </p:cBhvr>
                                      <p:to>
                                        <p:strVal val="visible"/>
                                      </p:to>
                                    </p:set>
                                    <p:animEffect transition="in" filter="fade">
                                      <p:cBhvr>
                                        <p:cTn id="47" dur="2000"/>
                                        <p:tgtEl>
                                          <p:spTgt spid="13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0">
                                            <p:txEl>
                                              <p:pRg st="9" end="9"/>
                                            </p:txEl>
                                          </p:spTgt>
                                        </p:tgtEl>
                                        <p:attrNameLst>
                                          <p:attrName>style.visibility</p:attrName>
                                        </p:attrNameLst>
                                      </p:cBhvr>
                                      <p:to>
                                        <p:strVal val="visible"/>
                                      </p:to>
                                    </p:set>
                                    <p:animEffect transition="in" filter="fade">
                                      <p:cBhvr>
                                        <p:cTn id="52" dur="2000"/>
                                        <p:tgtEl>
                                          <p:spTgt spid="13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0">
                                            <p:txEl>
                                              <p:pRg st="10" end="10"/>
                                            </p:txEl>
                                          </p:spTgt>
                                        </p:tgtEl>
                                        <p:attrNameLst>
                                          <p:attrName>style.visibility</p:attrName>
                                        </p:attrNameLst>
                                      </p:cBhvr>
                                      <p:to>
                                        <p:strVal val="visible"/>
                                      </p:to>
                                    </p:set>
                                    <p:animEffect transition="in" filter="fade">
                                      <p:cBhvr>
                                        <p:cTn id="57" dur="2000"/>
                                        <p:tgtEl>
                                          <p:spTgt spid="13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p:cNvPicPr preferRelativeResize="0"/>
          <p:nvPr/>
        </p:nvPicPr>
        <p:blipFill rotWithShape="1">
          <a:blip r:embed="rId3">
            <a:alphaModFix/>
          </a:blip>
          <a:srcRect/>
          <a:stretch/>
        </p:blipFill>
        <p:spPr>
          <a:xfrm>
            <a:off x="0" y="0"/>
            <a:ext cx="9759949" cy="6099175"/>
          </a:xfrm>
          <a:prstGeom prst="rect">
            <a:avLst/>
          </a:prstGeom>
          <a:noFill/>
          <a:ln>
            <a:noFill/>
          </a:ln>
        </p:spPr>
      </p:pic>
      <p:sp>
        <p:nvSpPr>
          <p:cNvPr id="138" name="Shape 13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sv-SE" sz="4400" b="0" i="0" u="none" strike="noStrike" cap="none">
                <a:solidFill>
                  <a:schemeClr val="dk1"/>
                </a:solidFill>
                <a:latin typeface="Calibri"/>
                <a:ea typeface="Calibri"/>
                <a:cs typeface="Calibri"/>
                <a:sym typeface="Calibri"/>
              </a:rPr>
              <a:t>Megastäder</a:t>
            </a:r>
          </a:p>
        </p:txBody>
      </p:sp>
      <p:sp>
        <p:nvSpPr>
          <p:cNvPr id="139" name="Shape 139"/>
          <p:cNvSpPr txBox="1"/>
          <p:nvPr/>
        </p:nvSpPr>
        <p:spPr>
          <a:xfrm>
            <a:off x="395287" y="5013325"/>
            <a:ext cx="8748712" cy="193833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sv-SE" sz="2400">
                <a:solidFill>
                  <a:schemeClr val="dk1"/>
                </a:solidFill>
                <a:latin typeface="Garamond"/>
                <a:ea typeface="Garamond"/>
                <a:cs typeface="Garamond"/>
                <a:sym typeface="Garamond"/>
              </a:rPr>
              <a:t>Idag  finns 21 städer i världen som har över 10 miljoner invånare.</a:t>
            </a:r>
          </a:p>
          <a:p>
            <a:pPr marL="0" marR="0" lvl="0" indent="0" algn="l" rtl="0">
              <a:spcBef>
                <a:spcPts val="0"/>
              </a:spcBef>
              <a:spcAft>
                <a:spcPts val="0"/>
              </a:spcAft>
              <a:buSzPct val="25000"/>
              <a:buNone/>
            </a:pPr>
            <a:r>
              <a:rPr lang="sv-SE" sz="2400">
                <a:solidFill>
                  <a:schemeClr val="dk1"/>
                </a:solidFill>
                <a:latin typeface="Garamond"/>
                <a:ea typeface="Garamond"/>
                <a:cs typeface="Garamond"/>
                <a:sym typeface="Garamond"/>
              </a:rPr>
              <a:t>Megastäder växer snabbt → många problem (trängsel, miljöförorening, slumområden)</a:t>
            </a:r>
          </a:p>
          <a:p>
            <a:pPr marL="0" marR="0" lvl="0" indent="0" algn="l" rtl="0">
              <a:spcBef>
                <a:spcPts val="0"/>
              </a:spcBef>
              <a:spcAft>
                <a:spcPts val="0"/>
              </a:spcAft>
              <a:buSzPct val="25000"/>
              <a:buNone/>
            </a:pPr>
            <a:r>
              <a:rPr lang="sv-SE" sz="2400">
                <a:solidFill>
                  <a:schemeClr val="dk1"/>
                </a:solidFill>
                <a:latin typeface="Garamond"/>
                <a:ea typeface="Garamond"/>
                <a:cs typeface="Garamond"/>
                <a:sym typeface="Garamond"/>
              </a:rPr>
              <a:t>Megapolis – storstadsområde</a:t>
            </a:r>
          </a:p>
          <a:p>
            <a:pPr marL="0" marR="0" lvl="0" indent="0" algn="l" rtl="0">
              <a:spcBef>
                <a:spcPts val="0"/>
              </a:spcBef>
              <a:spcAft>
                <a:spcPts val="0"/>
              </a:spcAft>
              <a:buNone/>
            </a:pPr>
            <a:endParaRPr sz="2400">
              <a:solidFill>
                <a:schemeClr val="dk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20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xEl>
                                              <p:pRg st="0" end="0"/>
                                            </p:txEl>
                                          </p:spTgt>
                                        </p:tgtEl>
                                        <p:attrNameLst>
                                          <p:attrName>style.visibility</p:attrName>
                                        </p:attrNameLst>
                                      </p:cBhvr>
                                      <p:to>
                                        <p:strVal val="visible"/>
                                      </p:to>
                                    </p:set>
                                    <p:animEffect transition="in" filter="fade">
                                      <p:cBhvr>
                                        <p:cTn id="12" dur="2000"/>
                                        <p:tgtEl>
                                          <p:spTgt spid="1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
                                            <p:txEl>
                                              <p:pRg st="1" end="1"/>
                                            </p:txEl>
                                          </p:spTgt>
                                        </p:tgtEl>
                                        <p:attrNameLst>
                                          <p:attrName>style.visibility</p:attrName>
                                        </p:attrNameLst>
                                      </p:cBhvr>
                                      <p:to>
                                        <p:strVal val="visible"/>
                                      </p:to>
                                    </p:set>
                                    <p:animEffect transition="in" filter="fade">
                                      <p:cBhvr>
                                        <p:cTn id="17" dur="2000"/>
                                        <p:tgtEl>
                                          <p:spTgt spid="1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
                                            <p:txEl>
                                              <p:pRg st="2" end="2"/>
                                            </p:txEl>
                                          </p:spTgt>
                                        </p:tgtEl>
                                        <p:attrNameLst>
                                          <p:attrName>style.visibility</p:attrName>
                                        </p:attrNameLst>
                                      </p:cBhvr>
                                      <p:to>
                                        <p:strVal val="visible"/>
                                      </p:to>
                                    </p:set>
                                    <p:animEffect transition="in" filter="fade">
                                      <p:cBhvr>
                                        <p:cTn id="22" dur="2000"/>
                                        <p:tgtEl>
                                          <p:spTgt spid="1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xEl>
                                              <p:pRg st="3" end="3"/>
                                            </p:txEl>
                                          </p:spTgt>
                                        </p:tgtEl>
                                        <p:attrNameLst>
                                          <p:attrName>style.visibility</p:attrName>
                                        </p:attrNameLst>
                                      </p:cBhvr>
                                      <p:to>
                                        <p:strVal val="visible"/>
                                      </p:to>
                                    </p:set>
                                    <p:animEffect transition="in" filter="fade">
                                      <p:cBhvr>
                                        <p:cTn id="27" dur="2000"/>
                                        <p:tgtEl>
                                          <p:spTgt spid="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t="37999"/>
          </a:stretch>
        </a:blipFill>
        <a:effectLst/>
      </p:bgPr>
    </p:bg>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914400" y="57150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sv-SE" sz="4400" b="0" i="0" u="none" strike="noStrike" cap="none">
                <a:solidFill>
                  <a:schemeClr val="dk1"/>
                </a:solidFill>
                <a:latin typeface="Calibri"/>
                <a:ea typeface="Calibri"/>
                <a:cs typeface="Calibri"/>
                <a:sym typeface="Calibri"/>
              </a:rPr>
              <a:t>Den ojämna befolkningsökningen</a:t>
            </a:r>
          </a:p>
        </p:txBody>
      </p:sp>
      <p:sp>
        <p:nvSpPr>
          <p:cNvPr id="146" name="Shape 146"/>
          <p:cNvSpPr txBox="1"/>
          <p:nvPr/>
        </p:nvSpPr>
        <p:spPr>
          <a:xfrm>
            <a:off x="755650" y="476250"/>
            <a:ext cx="7777163" cy="22479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sv-SE" sz="2000" b="1" dirty="0">
                <a:solidFill>
                  <a:schemeClr val="dk1"/>
                </a:solidFill>
                <a:latin typeface="Garamond"/>
                <a:ea typeface="Garamond"/>
                <a:cs typeface="Garamond"/>
                <a:sym typeface="Garamond"/>
              </a:rPr>
              <a:t>I både rika och fattiga länder lever vi längre och fler barn överlever. </a:t>
            </a:r>
          </a:p>
          <a:p>
            <a:pPr marL="0" marR="0" lvl="0" indent="0" algn="l" rtl="0">
              <a:spcBef>
                <a:spcPts val="0"/>
              </a:spcBef>
              <a:spcAft>
                <a:spcPts val="0"/>
              </a:spcAft>
              <a:buNone/>
            </a:pPr>
            <a:endParaRPr sz="2000" b="1" dirty="0">
              <a:solidFill>
                <a:schemeClr val="dk1"/>
              </a:solidFill>
              <a:latin typeface="Garamond"/>
              <a:ea typeface="Garamond"/>
              <a:cs typeface="Garamond"/>
              <a:sym typeface="Garamond"/>
            </a:endParaRPr>
          </a:p>
          <a:p>
            <a:pPr marL="0" marR="0" lvl="0" indent="0" algn="l" rtl="0">
              <a:spcBef>
                <a:spcPts val="0"/>
              </a:spcBef>
              <a:spcAft>
                <a:spcPts val="0"/>
              </a:spcAft>
              <a:buSzPct val="25000"/>
              <a:buNone/>
            </a:pPr>
            <a:r>
              <a:rPr lang="sv-SE" sz="2000" b="1" dirty="0">
                <a:solidFill>
                  <a:schemeClr val="dk1"/>
                </a:solidFill>
                <a:latin typeface="Garamond"/>
                <a:ea typeface="Garamond"/>
                <a:cs typeface="Garamond"/>
                <a:sym typeface="Garamond"/>
              </a:rPr>
              <a:t>I länder som varit rika länge ökar befolkningen oftast långsamt. Få barn föds, invandringen är oftast viktig för att få till en ökning.</a:t>
            </a:r>
          </a:p>
          <a:p>
            <a:pPr marL="0" marR="0" lvl="0" indent="0" algn="l" rtl="0">
              <a:spcBef>
                <a:spcPts val="0"/>
              </a:spcBef>
              <a:spcAft>
                <a:spcPts val="0"/>
              </a:spcAft>
              <a:buNone/>
            </a:pPr>
            <a:endParaRPr sz="2000" b="1" dirty="0">
              <a:solidFill>
                <a:schemeClr val="dk1"/>
              </a:solidFill>
              <a:latin typeface="Garamond"/>
              <a:ea typeface="Garamond"/>
              <a:cs typeface="Garamond"/>
              <a:sym typeface="Garamond"/>
            </a:endParaRPr>
          </a:p>
          <a:p>
            <a:pPr marL="0" marR="0" lvl="0" indent="0" algn="l" rtl="0">
              <a:spcBef>
                <a:spcPts val="0"/>
              </a:spcBef>
              <a:spcAft>
                <a:spcPts val="0"/>
              </a:spcAft>
              <a:buSzPct val="25000"/>
              <a:buNone/>
            </a:pPr>
            <a:r>
              <a:rPr lang="sv-SE" sz="2000" b="1" dirty="0">
                <a:solidFill>
                  <a:schemeClr val="dk1"/>
                </a:solidFill>
                <a:latin typeface="Garamond"/>
                <a:ea typeface="Garamond"/>
                <a:cs typeface="Garamond"/>
                <a:sym typeface="Garamond"/>
              </a:rPr>
              <a:t>I fattiga länder föds fortfarande många barn och allt fler överlever tack vara god sjukvård och bättre hälsa. Därför ökar befolkningen snabbare där.</a:t>
            </a:r>
          </a:p>
        </p:txBody>
      </p:sp>
      <p:sp>
        <p:nvSpPr>
          <p:cNvPr id="147" name="Shape 147"/>
          <p:cNvSpPr txBox="1"/>
          <p:nvPr/>
        </p:nvSpPr>
        <p:spPr>
          <a:xfrm>
            <a:off x="7812088" y="4365625"/>
            <a:ext cx="1331912" cy="4603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sv-SE" sz="1200">
                <a:solidFill>
                  <a:schemeClr val="dk1"/>
                </a:solidFill>
                <a:latin typeface="Calibri"/>
                <a:ea typeface="Calibri"/>
                <a:cs typeface="Calibri"/>
                <a:sym typeface="Calibri"/>
              </a:rPr>
              <a:t>Procentuell årlig ökning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2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xEl>
                                              <p:pRg st="0" end="0"/>
                                            </p:txEl>
                                          </p:spTgt>
                                        </p:tgtEl>
                                        <p:attrNameLst>
                                          <p:attrName>style.visibility</p:attrName>
                                        </p:attrNameLst>
                                      </p:cBhvr>
                                      <p:to>
                                        <p:strVal val="visible"/>
                                      </p:to>
                                    </p:set>
                                    <p:animEffect transition="in" filter="fade">
                                      <p:cBhvr>
                                        <p:cTn id="12" dur="2000"/>
                                        <p:tgtEl>
                                          <p:spTgt spid="1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xEl>
                                              <p:pRg st="1" end="1"/>
                                            </p:txEl>
                                          </p:spTgt>
                                        </p:tgtEl>
                                        <p:attrNameLst>
                                          <p:attrName>style.visibility</p:attrName>
                                        </p:attrNameLst>
                                      </p:cBhvr>
                                      <p:to>
                                        <p:strVal val="visible"/>
                                      </p:to>
                                    </p:set>
                                    <p:animEffect transition="in" filter="fade">
                                      <p:cBhvr>
                                        <p:cTn id="17" dur="2000"/>
                                        <p:tgtEl>
                                          <p:spTgt spid="1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
                                            <p:txEl>
                                              <p:pRg st="2" end="2"/>
                                            </p:txEl>
                                          </p:spTgt>
                                        </p:tgtEl>
                                        <p:attrNameLst>
                                          <p:attrName>style.visibility</p:attrName>
                                        </p:attrNameLst>
                                      </p:cBhvr>
                                      <p:to>
                                        <p:strVal val="visible"/>
                                      </p:to>
                                    </p:set>
                                    <p:animEffect transition="in" filter="fade">
                                      <p:cBhvr>
                                        <p:cTn id="22" dur="2000"/>
                                        <p:tgtEl>
                                          <p:spTgt spid="14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6">
                                            <p:txEl>
                                              <p:pRg st="3" end="3"/>
                                            </p:txEl>
                                          </p:spTgt>
                                        </p:tgtEl>
                                        <p:attrNameLst>
                                          <p:attrName>style.visibility</p:attrName>
                                        </p:attrNameLst>
                                      </p:cBhvr>
                                      <p:to>
                                        <p:strVal val="visible"/>
                                      </p:to>
                                    </p:set>
                                    <p:animEffect transition="in" filter="fade">
                                      <p:cBhvr>
                                        <p:cTn id="27" dur="2000"/>
                                        <p:tgtEl>
                                          <p:spTgt spid="14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6">
                                            <p:txEl>
                                              <p:pRg st="4" end="4"/>
                                            </p:txEl>
                                          </p:spTgt>
                                        </p:tgtEl>
                                        <p:attrNameLst>
                                          <p:attrName>style.visibility</p:attrName>
                                        </p:attrNameLst>
                                      </p:cBhvr>
                                      <p:to>
                                        <p:strVal val="visible"/>
                                      </p:to>
                                    </p:set>
                                    <p:animEffect transition="in" filter="fade">
                                      <p:cBhvr>
                                        <p:cTn id="32" dur="2000"/>
                                        <p:tgtEl>
                                          <p:spTgt spid="1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347</TotalTime>
  <Words>555</Words>
  <Application>Microsoft Office PowerPoint</Application>
  <PresentationFormat>Bildspel på skärmen (4:3)</PresentationFormat>
  <Paragraphs>74</Paragraphs>
  <Slides>11</Slides>
  <Notes>10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11</vt:i4>
      </vt:variant>
    </vt:vector>
  </HeadingPairs>
  <TitlesOfParts>
    <vt:vector size="19" baseType="lpstr">
      <vt:lpstr>Arial</vt:lpstr>
      <vt:lpstr>Courier New</vt:lpstr>
      <vt:lpstr>Century Gothic</vt:lpstr>
      <vt:lpstr>Garamond</vt:lpstr>
      <vt:lpstr>Palatino Linotype</vt:lpstr>
      <vt:lpstr>Balthazar</vt:lpstr>
      <vt:lpstr>Calibri</vt:lpstr>
      <vt:lpstr>Executive</vt:lpstr>
      <vt:lpstr>7,4 miljarder</vt:lpstr>
      <vt:lpstr>   Jordens befolkning! Sedan den 31 oktober 2011 är vi 7 miljarder människor som lever på planeten Jorden!!   </vt:lpstr>
      <vt:lpstr>Befolkningskurvan</vt:lpstr>
      <vt:lpstr>Industriella revolutionen + ”freden, vaccinet och potäterna”</vt:lpstr>
      <vt:lpstr>Befolkningspyramid: visar  hur gamla antalet män och kvinnor i % är .</vt:lpstr>
      <vt:lpstr> .</vt:lpstr>
      <vt:lpstr>Urbanisering och migration</vt:lpstr>
      <vt:lpstr>Megastäder</vt:lpstr>
      <vt:lpstr>Den ojämna befolkningsökningen</vt:lpstr>
      <vt:lpstr>För att försörja alla människor på jorden behövs mat och vatten. Tillgång till vatten och mat är mycket ojämn på jorden. Vi behöver uppnå en balans.</vt:lpstr>
      <vt:lpstr>Lite statistik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miljarder</dc:title>
  <dc:creator>Hans Malmqvist</dc:creator>
  <cp:lastModifiedBy>Hans Malmqvist</cp:lastModifiedBy>
  <cp:revision>18</cp:revision>
  <dcterms:modified xsi:type="dcterms:W3CDTF">2016-11-28T13:31:18Z</dcterms:modified>
</cp:coreProperties>
</file>